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2"/>
  </p:notesMasterIdLst>
  <p:sldIdLst>
    <p:sldId id="256" r:id="rId2"/>
    <p:sldId id="267" r:id="rId3"/>
    <p:sldId id="257" r:id="rId4"/>
    <p:sldId id="266" r:id="rId5"/>
    <p:sldId id="258" r:id="rId6"/>
    <p:sldId id="265" r:id="rId7"/>
    <p:sldId id="268" r:id="rId8"/>
    <p:sldId id="264" r:id="rId9"/>
    <p:sldId id="263"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649" autoAdjust="0"/>
  </p:normalViewPr>
  <p:slideViewPr>
    <p:cSldViewPr snapToGrid="0">
      <p:cViewPr varScale="1">
        <p:scale>
          <a:sx n="91" d="100"/>
          <a:sy n="91" d="100"/>
        </p:scale>
        <p:origin x="12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19B1BD-DD7A-4C33-A199-1EE16C0D2490}" type="datetimeFigureOut">
              <a:rPr lang="en-GB" smtClean="0"/>
              <a:t>30/04/2022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D2180-8704-4BC0-B0A6-073187FFC49E}" type="slidenum">
              <a:rPr lang="en-GB" smtClean="0"/>
              <a:t>‹#›</a:t>
            </a:fld>
            <a:endParaRPr lang="en-GB"/>
          </a:p>
        </p:txBody>
      </p:sp>
    </p:spTree>
    <p:extLst>
      <p:ext uri="{BB962C8B-B14F-4D97-AF65-F5344CB8AC3E}">
        <p14:creationId xmlns:p14="http://schemas.microsoft.com/office/powerpoint/2010/main" val="427981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Ringing is coming out of the pandemic. Face to face training is resuming but in addition we have new resources developed when we couldn’t ring in our towers. </a:t>
            </a:r>
          </a:p>
          <a:p>
            <a:endParaRPr lang="en-GB" dirty="0"/>
          </a:p>
        </p:txBody>
      </p:sp>
      <p:sp>
        <p:nvSpPr>
          <p:cNvPr id="4" name="Slide Number Placeholder 3"/>
          <p:cNvSpPr>
            <a:spLocks noGrp="1"/>
          </p:cNvSpPr>
          <p:nvPr>
            <p:ph type="sldNum" sz="quarter" idx="5"/>
          </p:nvPr>
        </p:nvSpPr>
        <p:spPr/>
        <p:txBody>
          <a:bodyPr/>
          <a:lstStyle/>
          <a:p>
            <a:fld id="{171D2180-8704-4BC0-B0A6-073187FFC49E}" type="slidenum">
              <a:rPr lang="en-GB" smtClean="0"/>
              <a:t>1</a:t>
            </a:fld>
            <a:endParaRPr lang="en-GB"/>
          </a:p>
        </p:txBody>
      </p:sp>
    </p:spTree>
    <p:extLst>
      <p:ext uri="{BB962C8B-B14F-4D97-AF65-F5344CB8AC3E}">
        <p14:creationId xmlns:p14="http://schemas.microsoft.com/office/powerpoint/2010/main" val="289225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Especial thanks to organisers – adapting courses to Covid recovery environment, influencing the choice of towers, the number of groups, the number of helpers willing/available. So far this year, high numbers of applicants. Tips for applications/Tower Captains who want to support applicants? </a:t>
            </a:r>
          </a:p>
          <a:p>
            <a:endParaRPr lang="en-GB" dirty="0"/>
          </a:p>
        </p:txBody>
      </p:sp>
      <p:sp>
        <p:nvSpPr>
          <p:cNvPr id="4" name="Slide Number Placeholder 3"/>
          <p:cNvSpPr>
            <a:spLocks noGrp="1"/>
          </p:cNvSpPr>
          <p:nvPr>
            <p:ph type="sldNum" sz="quarter" idx="5"/>
          </p:nvPr>
        </p:nvSpPr>
        <p:spPr/>
        <p:txBody>
          <a:bodyPr/>
          <a:lstStyle/>
          <a:p>
            <a:fld id="{171D2180-8704-4BC0-B0A6-073187FFC49E}" type="slidenum">
              <a:rPr lang="en-GB" smtClean="0"/>
              <a:t>3</a:t>
            </a:fld>
            <a:endParaRPr lang="en-GB"/>
          </a:p>
        </p:txBody>
      </p:sp>
    </p:spTree>
    <p:extLst>
      <p:ext uri="{BB962C8B-B14F-4D97-AF65-F5344CB8AC3E}">
        <p14:creationId xmlns:p14="http://schemas.microsoft.com/office/powerpoint/2010/main" val="553239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ART: a lot of demand for more ART teaching courses in ODG area. Could more towers offer to become a venue?  </a:t>
            </a:r>
          </a:p>
        </p:txBody>
      </p:sp>
      <p:sp>
        <p:nvSpPr>
          <p:cNvPr id="4" name="Slide Number Placeholder 3"/>
          <p:cNvSpPr>
            <a:spLocks noGrp="1"/>
          </p:cNvSpPr>
          <p:nvPr>
            <p:ph type="sldNum" sz="quarter" idx="5"/>
          </p:nvPr>
        </p:nvSpPr>
        <p:spPr/>
        <p:txBody>
          <a:bodyPr/>
          <a:lstStyle/>
          <a:p>
            <a:fld id="{171D2180-8704-4BC0-B0A6-073187FFC49E}" type="slidenum">
              <a:rPr lang="en-GB" smtClean="0"/>
              <a:t>4</a:t>
            </a:fld>
            <a:endParaRPr lang="en-GB"/>
          </a:p>
        </p:txBody>
      </p:sp>
    </p:spTree>
    <p:extLst>
      <p:ext uri="{BB962C8B-B14F-4D97-AF65-F5344CB8AC3E}">
        <p14:creationId xmlns:p14="http://schemas.microsoft.com/office/powerpoint/2010/main" val="328320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perspective has been as tower correspondent in a tower with 6 learners at different stages plus a wide range of interests among the core band – how to keep their interest until we could resume ringing and hopefully educate/inform? </a:t>
            </a:r>
          </a:p>
          <a:p>
            <a:r>
              <a:rPr lang="en-GB" dirty="0"/>
              <a:t>By online resources – handy collection of documents, webinars on specific topics, some interactive resources (watch, test, check), a lot of ‘free range’ material e.g. YouTube, sometimes moderated by Associations or CCCBR for quality.</a:t>
            </a:r>
          </a:p>
          <a:p>
            <a:endParaRPr lang="en-GB" dirty="0"/>
          </a:p>
          <a:p>
            <a:endParaRPr lang="en-GB" dirty="0"/>
          </a:p>
          <a:p>
            <a:r>
              <a:rPr lang="en-GB" dirty="0"/>
              <a:t>For this presentation, I looked at every territorial Association website (huge variety!) and also asked fellow City Branch members what they had found interesting/helpful/enjoyable during the pandemic: Ringing Room was mentioned as the most enjoyable/helpful resource, not just to ring what they would normally ring at a practice night, but as a chance to explore ringing on higher numbers or learn new methods or develop calling/conducting.  </a:t>
            </a:r>
          </a:p>
          <a:p>
            <a:endParaRPr lang="en-GB" dirty="0"/>
          </a:p>
          <a:p>
            <a:r>
              <a:rPr lang="en-GB" dirty="0"/>
              <a:t>People looked at the Central Council website for Covid updates – this was an opportunity to look at their resources too. </a:t>
            </a:r>
          </a:p>
          <a:p>
            <a:endParaRPr lang="en-GB" dirty="0"/>
          </a:p>
          <a:p>
            <a:r>
              <a:rPr lang="en-GB" dirty="0"/>
              <a:t>Emphasise the width of the range now – from virtual belfry to one pagers from RW. All have their uses! </a:t>
            </a:r>
          </a:p>
          <a:p>
            <a:endParaRPr lang="en-GB" dirty="0"/>
          </a:p>
          <a:p>
            <a:endParaRPr lang="en-GB" dirty="0"/>
          </a:p>
        </p:txBody>
      </p:sp>
      <p:sp>
        <p:nvSpPr>
          <p:cNvPr id="4" name="Slide Number Placeholder 3"/>
          <p:cNvSpPr>
            <a:spLocks noGrp="1"/>
          </p:cNvSpPr>
          <p:nvPr>
            <p:ph type="sldNum" sz="quarter" idx="5"/>
          </p:nvPr>
        </p:nvSpPr>
        <p:spPr/>
        <p:txBody>
          <a:bodyPr/>
          <a:lstStyle/>
          <a:p>
            <a:fld id="{171D2180-8704-4BC0-B0A6-073187FFC49E}" type="slidenum">
              <a:rPr lang="en-GB" smtClean="0"/>
              <a:t>5</a:t>
            </a:fld>
            <a:endParaRPr lang="en-GB"/>
          </a:p>
        </p:txBody>
      </p:sp>
    </p:spTree>
    <p:extLst>
      <p:ext uri="{BB962C8B-B14F-4D97-AF65-F5344CB8AC3E}">
        <p14:creationId xmlns:p14="http://schemas.microsoft.com/office/powerpoint/2010/main" val="1449992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ODG: creating a shared online area for resources that is easy to access.  Towers, Training Officers etc will be able to dip in to support practices or individual learners.  Do revisit the educational leaflets if you haven’t looked at them recently. Can download and print them yourself. </a:t>
            </a:r>
          </a:p>
          <a:p>
            <a:endParaRPr lang="en-GB" dirty="0"/>
          </a:p>
          <a:p>
            <a:r>
              <a:rPr lang="en-GB" dirty="0"/>
              <a:t>ART resources: plan is to make more of their resources freely available online – videos, toolboxes (intention was shared with students on recent M2F course this month).  </a:t>
            </a:r>
          </a:p>
          <a:p>
            <a:endParaRPr lang="en-GB" dirty="0"/>
          </a:p>
          <a:p>
            <a:endParaRPr lang="en-GB" dirty="0"/>
          </a:p>
        </p:txBody>
      </p:sp>
      <p:sp>
        <p:nvSpPr>
          <p:cNvPr id="4" name="Slide Number Placeholder 3"/>
          <p:cNvSpPr>
            <a:spLocks noGrp="1"/>
          </p:cNvSpPr>
          <p:nvPr>
            <p:ph type="sldNum" sz="quarter" idx="5"/>
          </p:nvPr>
        </p:nvSpPr>
        <p:spPr/>
        <p:txBody>
          <a:bodyPr/>
          <a:lstStyle/>
          <a:p>
            <a:fld id="{171D2180-8704-4BC0-B0A6-073187FFC49E}" type="slidenum">
              <a:rPr lang="en-GB" smtClean="0"/>
              <a:t>6</a:t>
            </a:fld>
            <a:endParaRPr lang="en-GB"/>
          </a:p>
        </p:txBody>
      </p:sp>
    </p:spTree>
    <p:extLst>
      <p:ext uri="{BB962C8B-B14F-4D97-AF65-F5344CB8AC3E}">
        <p14:creationId xmlns:p14="http://schemas.microsoft.com/office/powerpoint/2010/main" val="1344965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Julia Cater – well put together, well delivered presentation with video examples. Inspiring, as are many of the St Martin’s Guild resources </a:t>
            </a:r>
          </a:p>
          <a:p>
            <a:pPr marL="171450" indent="-171450">
              <a:buFont typeface="Arial" panose="020B0604020202020204" pitchFamily="34" charset="0"/>
              <a:buChar char="•"/>
            </a:pPr>
            <a:r>
              <a:rPr lang="en-GB" dirty="0"/>
              <a:t>People were interested in learning/developing change ringing on handbells during pandemic – Tom Hinks offers very clearly explained introduction on behalf of the Lewisham District, Kent County Association – another on listening skills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Striking toolbox – a good mix of webinar, self-test and conversation. More active than simply watching the equivalent of a TV programme!</a:t>
            </a:r>
          </a:p>
          <a:p>
            <a:pPr marL="171450" indent="-171450">
              <a:buFont typeface="Arial" panose="020B0604020202020204" pitchFamily="34" charset="0"/>
              <a:buChar char="•"/>
            </a:pPr>
            <a:r>
              <a:rPr lang="en-GB" dirty="0"/>
              <a:t>Listening skills a good subject for ‘home study’ – also Winchester and Portsmouth Guild</a:t>
            </a:r>
          </a:p>
          <a:p>
            <a:pPr marL="171450" indent="-171450">
              <a:buFont typeface="Arial" panose="020B0604020202020204" pitchFamily="34" charset="0"/>
              <a:buChar char="•"/>
            </a:pPr>
            <a:r>
              <a:rPr lang="en-GB" dirty="0"/>
              <a:t>More like a training course – ART online courses (need to register)</a:t>
            </a:r>
          </a:p>
          <a:p>
            <a:pPr marL="171450" indent="-171450">
              <a:buFont typeface="Arial" panose="020B0604020202020204" pitchFamily="34" charset="0"/>
              <a:buChar char="•"/>
            </a:pPr>
            <a:r>
              <a:rPr lang="en-GB" dirty="0"/>
              <a:t>When we couldn’t teach in person, we could chime with learners (when access to towers allowed) – simple video from ART  </a:t>
            </a:r>
          </a:p>
          <a:p>
            <a:pPr marL="171450" indent="-171450">
              <a:buFont typeface="Arial" panose="020B0604020202020204" pitchFamily="34" charset="0"/>
              <a:buChar char="•"/>
            </a:pPr>
            <a:r>
              <a:rPr lang="en-GB" dirty="0"/>
              <a:t>Some simple, well presented resources cross the boundary between ‘training’ and ‘maintenance’ – e.g. fitting muffles movie </a:t>
            </a:r>
          </a:p>
          <a:p>
            <a:pPr marL="171450" indent="-171450">
              <a:buFont typeface="Arial" panose="020B0604020202020204" pitchFamily="34" charset="0"/>
              <a:buChar char="•"/>
            </a:pPr>
            <a:r>
              <a:rPr lang="en-GB" dirty="0"/>
              <a:t>Some home computers find older, sturdy websites easy to use – Trebles Going site has lots of useful snippets, Whiting Society</a:t>
            </a:r>
          </a:p>
        </p:txBody>
      </p:sp>
      <p:sp>
        <p:nvSpPr>
          <p:cNvPr id="4" name="Slide Number Placeholder 3"/>
          <p:cNvSpPr>
            <a:spLocks noGrp="1"/>
          </p:cNvSpPr>
          <p:nvPr>
            <p:ph type="sldNum" sz="quarter" idx="5"/>
          </p:nvPr>
        </p:nvSpPr>
        <p:spPr/>
        <p:txBody>
          <a:bodyPr/>
          <a:lstStyle/>
          <a:p>
            <a:fld id="{171D2180-8704-4BC0-B0A6-073187FFC49E}" type="slidenum">
              <a:rPr lang="en-GB" smtClean="0"/>
              <a:t>7</a:t>
            </a:fld>
            <a:endParaRPr lang="en-GB"/>
          </a:p>
        </p:txBody>
      </p:sp>
    </p:spTree>
    <p:extLst>
      <p:ext uri="{BB962C8B-B14F-4D97-AF65-F5344CB8AC3E}">
        <p14:creationId xmlns:p14="http://schemas.microsoft.com/office/powerpoint/2010/main" val="850165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Useful during the pandemic - but also if someone has an injury or has to take a few weeks off ringing</a:t>
            </a:r>
          </a:p>
          <a:p>
            <a:endParaRPr lang="en-GB" dirty="0"/>
          </a:p>
          <a:p>
            <a:pPr marL="171450" indent="-171450">
              <a:buFontTx/>
              <a:buChar char="-"/>
            </a:pPr>
            <a:r>
              <a:rPr lang="en-GB" dirty="0"/>
              <a:t>A shamelessly parochial pitch, showing a visiting band making a decent job of Stedman doubles (You Tube). The hook was that the clip shows our bells and our tower.</a:t>
            </a:r>
          </a:p>
          <a:p>
            <a:pPr marL="171450" indent="-171450">
              <a:buFontTx/>
              <a:buChar char="-"/>
            </a:pPr>
            <a:r>
              <a:rPr lang="en-GB" dirty="0"/>
              <a:t>It can be easier to demonstrate a handling point if you slow everything down (Facebook) – demonstrating in real life, everything seems so quick</a:t>
            </a:r>
          </a:p>
          <a:p>
            <a:pPr marL="171450" indent="-171450">
              <a:buFontTx/>
              <a:buChar char="-"/>
            </a:pPr>
            <a:r>
              <a:rPr lang="en-GB" dirty="0"/>
              <a:t>Inspiring examples of excellence (RW YouTube competition winners – striking on 6 and 8 bells). Introduction to Devon call change ringing. </a:t>
            </a:r>
          </a:p>
          <a:p>
            <a:pPr marL="171450" indent="-171450">
              <a:buFontTx/>
              <a:buChar char="-"/>
            </a:pPr>
            <a:r>
              <a:rPr lang="en-GB" dirty="0"/>
              <a:t>We may only have 6 bells but it is thrilling to listen to 10 or 12 and actually be able to hear them – we may not have ben able to go on outings or attend other practices, but we could still hear and enjoy ringing on higher numbers</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171D2180-8704-4BC0-B0A6-073187FFC49E}" type="slidenum">
              <a:rPr lang="en-GB" smtClean="0"/>
              <a:t>8</a:t>
            </a:fld>
            <a:endParaRPr lang="en-GB"/>
          </a:p>
        </p:txBody>
      </p:sp>
    </p:spTree>
    <p:extLst>
      <p:ext uri="{BB962C8B-B14F-4D97-AF65-F5344CB8AC3E}">
        <p14:creationId xmlns:p14="http://schemas.microsoft.com/office/powerpoint/2010/main" val="3343071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 advice from the L&amp;D Workgroup secretary about how to apply? </a:t>
            </a:r>
          </a:p>
        </p:txBody>
      </p:sp>
      <p:sp>
        <p:nvSpPr>
          <p:cNvPr id="4" name="Slide Number Placeholder 3"/>
          <p:cNvSpPr>
            <a:spLocks noGrp="1"/>
          </p:cNvSpPr>
          <p:nvPr>
            <p:ph type="sldNum" sz="quarter" idx="5"/>
          </p:nvPr>
        </p:nvSpPr>
        <p:spPr/>
        <p:txBody>
          <a:bodyPr/>
          <a:lstStyle/>
          <a:p>
            <a:fld id="{171D2180-8704-4BC0-B0A6-073187FFC49E}" type="slidenum">
              <a:rPr lang="en-GB" smtClean="0"/>
              <a:t>9</a:t>
            </a:fld>
            <a:endParaRPr lang="en-GB"/>
          </a:p>
        </p:txBody>
      </p:sp>
    </p:spTree>
    <p:extLst>
      <p:ext uri="{BB962C8B-B14F-4D97-AF65-F5344CB8AC3E}">
        <p14:creationId xmlns:p14="http://schemas.microsoft.com/office/powerpoint/2010/main" val="14597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Territorial Association websites holding various online training materials (accessed April 2022)</a:t>
            </a:r>
          </a:p>
          <a:p>
            <a:r>
              <a:rPr lang="en-GB" dirty="0"/>
              <a:t>Very varied, often hidden under a general tab (‘resources’, ‘events’, ‘miscellaneous’, ‘more’) </a:t>
            </a:r>
          </a:p>
          <a:p>
            <a:endParaRPr lang="en-GB" dirty="0"/>
          </a:p>
          <a:p>
            <a:r>
              <a:rPr lang="en-GB" dirty="0"/>
              <a:t>St Martin’s Guild, Birmingham – quick off the mark in April 2020 – includes introduction to composition by John </a:t>
            </a:r>
            <a:r>
              <a:rPr lang="en-GB" dirty="0" err="1"/>
              <a:t>Warboys</a:t>
            </a:r>
            <a:r>
              <a:rPr lang="en-GB" dirty="0"/>
              <a:t>. Some material re-used by other Guilds</a:t>
            </a:r>
          </a:p>
          <a:p>
            <a:endParaRPr lang="en-GB" dirty="0"/>
          </a:p>
          <a:p>
            <a:r>
              <a:rPr lang="en-GB" dirty="0"/>
              <a:t>Salisbury Diocesan Guild – live morning of teaching and learning, varied agenda</a:t>
            </a:r>
          </a:p>
          <a:p>
            <a:endParaRPr lang="en-GB" dirty="0"/>
          </a:p>
          <a:p>
            <a:r>
              <a:rPr lang="en-GB" dirty="0"/>
              <a:t>Scottish Association – of interest - Simon Gay on handbell style</a:t>
            </a:r>
          </a:p>
          <a:p>
            <a:endParaRPr lang="en-GB" dirty="0"/>
          </a:p>
          <a:p>
            <a:r>
              <a:rPr lang="en-GB" dirty="0"/>
              <a:t>Surrey Association – you can put your application forms online too!  They use a simple Google form to invite applications. The applications can then be exported as a spreadsheet, reviewed and responded to</a:t>
            </a:r>
          </a:p>
          <a:p>
            <a:endParaRPr lang="en-GB" dirty="0"/>
          </a:p>
          <a:p>
            <a:r>
              <a:rPr lang="en-GB" dirty="0"/>
              <a:t>Truro Guild have worked hard to make their entry page attractive and signpost the content of the resources</a:t>
            </a:r>
          </a:p>
        </p:txBody>
      </p:sp>
      <p:sp>
        <p:nvSpPr>
          <p:cNvPr id="4" name="Slide Number Placeholder 3"/>
          <p:cNvSpPr>
            <a:spLocks noGrp="1"/>
          </p:cNvSpPr>
          <p:nvPr>
            <p:ph type="sldNum" sz="quarter" idx="5"/>
          </p:nvPr>
        </p:nvSpPr>
        <p:spPr/>
        <p:txBody>
          <a:bodyPr/>
          <a:lstStyle/>
          <a:p>
            <a:fld id="{171D2180-8704-4BC0-B0A6-073187FFC49E}" type="slidenum">
              <a:rPr lang="en-GB" smtClean="0"/>
              <a:t>10</a:t>
            </a:fld>
            <a:endParaRPr lang="en-GB"/>
          </a:p>
        </p:txBody>
      </p:sp>
    </p:spTree>
    <p:extLst>
      <p:ext uri="{BB962C8B-B14F-4D97-AF65-F5344CB8AC3E}">
        <p14:creationId xmlns:p14="http://schemas.microsoft.com/office/powerpoint/2010/main" val="50327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1A079-2362-4D5D-8CE6-CDE1C67517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878259-8452-4C91-B3D4-4BEC3813B1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7AC083-1892-42D1-A8C0-3F9440262529}"/>
              </a:ext>
            </a:extLst>
          </p:cNvPr>
          <p:cNvSpPr>
            <a:spLocks noGrp="1"/>
          </p:cNvSpPr>
          <p:nvPr>
            <p:ph type="dt" sz="half" idx="10"/>
          </p:nvPr>
        </p:nvSpPr>
        <p:spPr/>
        <p:txBody>
          <a:bodyPr/>
          <a:lstStyle/>
          <a:p>
            <a:fld id="{74304E28-6349-4906-9860-9B2EC6C5DB0A}" type="datetime1">
              <a:rPr lang="en-GB" smtClean="0"/>
              <a:t>30/04/2022</a:t>
            </a:fld>
            <a:endParaRPr lang="en-GB"/>
          </a:p>
        </p:txBody>
      </p:sp>
      <p:sp>
        <p:nvSpPr>
          <p:cNvPr id="5" name="Footer Placeholder 4">
            <a:extLst>
              <a:ext uri="{FF2B5EF4-FFF2-40B4-BE49-F238E27FC236}">
                <a16:creationId xmlns:a16="http://schemas.microsoft.com/office/drawing/2014/main" id="{15F0C4C4-D32A-447F-AC71-3FD4447F64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6819D4-4FFF-4535-92C9-AE486CAD7B01}"/>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224005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98F7-CB71-4603-97E6-CB1D9D4684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5516B9-A83B-401B-9D68-D826BA4488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6B9357-137C-42BC-93E1-350C13C4A06A}"/>
              </a:ext>
            </a:extLst>
          </p:cNvPr>
          <p:cNvSpPr>
            <a:spLocks noGrp="1"/>
          </p:cNvSpPr>
          <p:nvPr>
            <p:ph type="dt" sz="half" idx="10"/>
          </p:nvPr>
        </p:nvSpPr>
        <p:spPr/>
        <p:txBody>
          <a:bodyPr/>
          <a:lstStyle/>
          <a:p>
            <a:fld id="{ED3B2926-C98A-4856-A53B-FB58724D9EDC}" type="datetime1">
              <a:rPr lang="en-GB" smtClean="0"/>
              <a:t>30/04/2022</a:t>
            </a:fld>
            <a:endParaRPr lang="en-GB"/>
          </a:p>
        </p:txBody>
      </p:sp>
      <p:sp>
        <p:nvSpPr>
          <p:cNvPr id="5" name="Footer Placeholder 4">
            <a:extLst>
              <a:ext uri="{FF2B5EF4-FFF2-40B4-BE49-F238E27FC236}">
                <a16:creationId xmlns:a16="http://schemas.microsoft.com/office/drawing/2014/main" id="{7B990788-2A79-4A70-A4FF-46FED94B50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32B0F3-6D02-496D-81A7-DFE280CDD69C}"/>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195629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D9EF2E-51E6-4EE4-B2E8-AE3173731C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8A8D5E-4611-41F6-910D-BD7795D9C7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F53564-970F-4CAE-8F4F-95FE31A75742}"/>
              </a:ext>
            </a:extLst>
          </p:cNvPr>
          <p:cNvSpPr>
            <a:spLocks noGrp="1"/>
          </p:cNvSpPr>
          <p:nvPr>
            <p:ph type="dt" sz="half" idx="10"/>
          </p:nvPr>
        </p:nvSpPr>
        <p:spPr/>
        <p:txBody>
          <a:bodyPr/>
          <a:lstStyle/>
          <a:p>
            <a:fld id="{8731A13A-66D7-40CA-AAC2-531FEA77F6FF}" type="datetime1">
              <a:rPr lang="en-GB" smtClean="0"/>
              <a:t>30/04/2022</a:t>
            </a:fld>
            <a:endParaRPr lang="en-GB"/>
          </a:p>
        </p:txBody>
      </p:sp>
      <p:sp>
        <p:nvSpPr>
          <p:cNvPr id="5" name="Footer Placeholder 4">
            <a:extLst>
              <a:ext uri="{FF2B5EF4-FFF2-40B4-BE49-F238E27FC236}">
                <a16:creationId xmlns:a16="http://schemas.microsoft.com/office/drawing/2014/main" id="{E98C7793-BC8F-42A0-81C6-A49829C52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8FC6B9-E620-409C-9BA5-C3FCBBA8E462}"/>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115003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59A45-1B8C-4F4B-B0DC-B9EE3441A1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FEA1F0-3D30-427F-9D13-4339D81B11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12C5AE-B0D2-4062-A5DB-D6B0B9FE48B2}"/>
              </a:ext>
            </a:extLst>
          </p:cNvPr>
          <p:cNvSpPr>
            <a:spLocks noGrp="1"/>
          </p:cNvSpPr>
          <p:nvPr>
            <p:ph type="dt" sz="half" idx="10"/>
          </p:nvPr>
        </p:nvSpPr>
        <p:spPr/>
        <p:txBody>
          <a:bodyPr/>
          <a:lstStyle/>
          <a:p>
            <a:fld id="{7F568C51-8427-49F5-9902-9E42B1E456B6}" type="datetime1">
              <a:rPr lang="en-GB" smtClean="0"/>
              <a:t>30/04/2022</a:t>
            </a:fld>
            <a:endParaRPr lang="en-GB"/>
          </a:p>
        </p:txBody>
      </p:sp>
      <p:sp>
        <p:nvSpPr>
          <p:cNvPr id="5" name="Footer Placeholder 4">
            <a:extLst>
              <a:ext uri="{FF2B5EF4-FFF2-40B4-BE49-F238E27FC236}">
                <a16:creationId xmlns:a16="http://schemas.microsoft.com/office/drawing/2014/main" id="{E56D0771-B3E5-4767-AF37-0E5B2EADB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FD9CBD-47A0-4112-915B-D6287D8EF865}"/>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27731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64A98-9BF9-47EB-A300-9502025B1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992347-8016-4BD1-BBB3-57A81A03CC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3EE95A-FEC0-4121-A3EB-D9A4245B4686}"/>
              </a:ext>
            </a:extLst>
          </p:cNvPr>
          <p:cNvSpPr>
            <a:spLocks noGrp="1"/>
          </p:cNvSpPr>
          <p:nvPr>
            <p:ph type="dt" sz="half" idx="10"/>
          </p:nvPr>
        </p:nvSpPr>
        <p:spPr/>
        <p:txBody>
          <a:bodyPr/>
          <a:lstStyle/>
          <a:p>
            <a:fld id="{C26FAEFB-4DEA-46CF-B8D7-E4C06DF5ACD6}" type="datetime1">
              <a:rPr lang="en-GB" smtClean="0"/>
              <a:t>30/04/2022</a:t>
            </a:fld>
            <a:endParaRPr lang="en-GB"/>
          </a:p>
        </p:txBody>
      </p:sp>
      <p:sp>
        <p:nvSpPr>
          <p:cNvPr id="5" name="Footer Placeholder 4">
            <a:extLst>
              <a:ext uri="{FF2B5EF4-FFF2-40B4-BE49-F238E27FC236}">
                <a16:creationId xmlns:a16="http://schemas.microsoft.com/office/drawing/2014/main" id="{95589FAE-C9C9-4AD8-B944-4800D79F3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4C8D80-3143-4C10-88B4-EA011E3869C9}"/>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37218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9ABD5-44FB-4F66-B351-3DBD374278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AFC2E1-5178-4882-A4FD-B8AAC21295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9803CB-0AAD-4290-80C5-995A9C9FFE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EF7EEA-04C3-4150-B6C2-F70F623B5C47}"/>
              </a:ext>
            </a:extLst>
          </p:cNvPr>
          <p:cNvSpPr>
            <a:spLocks noGrp="1"/>
          </p:cNvSpPr>
          <p:nvPr>
            <p:ph type="dt" sz="half" idx="10"/>
          </p:nvPr>
        </p:nvSpPr>
        <p:spPr/>
        <p:txBody>
          <a:bodyPr/>
          <a:lstStyle/>
          <a:p>
            <a:fld id="{6EFC6364-675E-4494-B46A-F781396ABDCA}" type="datetime1">
              <a:rPr lang="en-GB" smtClean="0"/>
              <a:t>30/04/2022</a:t>
            </a:fld>
            <a:endParaRPr lang="en-GB"/>
          </a:p>
        </p:txBody>
      </p:sp>
      <p:sp>
        <p:nvSpPr>
          <p:cNvPr id="6" name="Footer Placeholder 5">
            <a:extLst>
              <a:ext uri="{FF2B5EF4-FFF2-40B4-BE49-F238E27FC236}">
                <a16:creationId xmlns:a16="http://schemas.microsoft.com/office/drawing/2014/main" id="{C4E58733-3DDE-47F4-8222-B1EAB91C05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09ECE7-A04B-4BA8-A6F4-78A2B4ECB96E}"/>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280951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F78EF-4147-44EF-931A-E354FD21B7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D4571-9634-45BC-95A8-BD1F423C4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BAC041-E95A-4BEA-8320-4FF54BB7C3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0CFA35-E315-448C-8E5B-AC7F32459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8441F2-B1AF-4311-A883-B8E88932A6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12ED03-DF79-40C4-8ABC-7B4364C9606A}"/>
              </a:ext>
            </a:extLst>
          </p:cNvPr>
          <p:cNvSpPr>
            <a:spLocks noGrp="1"/>
          </p:cNvSpPr>
          <p:nvPr>
            <p:ph type="dt" sz="half" idx="10"/>
          </p:nvPr>
        </p:nvSpPr>
        <p:spPr/>
        <p:txBody>
          <a:bodyPr/>
          <a:lstStyle/>
          <a:p>
            <a:fld id="{D8106D5D-0E00-4D85-BFE0-59E127870901}" type="datetime1">
              <a:rPr lang="en-GB" smtClean="0"/>
              <a:t>30/04/2022</a:t>
            </a:fld>
            <a:endParaRPr lang="en-GB"/>
          </a:p>
        </p:txBody>
      </p:sp>
      <p:sp>
        <p:nvSpPr>
          <p:cNvPr id="8" name="Footer Placeholder 7">
            <a:extLst>
              <a:ext uri="{FF2B5EF4-FFF2-40B4-BE49-F238E27FC236}">
                <a16:creationId xmlns:a16="http://schemas.microsoft.com/office/drawing/2014/main" id="{F7348CA7-B326-4213-AD7E-EA8C37E717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577237-A2EC-4130-B5E8-11C5D78DDFB1}"/>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325169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1E276-8625-4931-999C-F98D8FD72D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474CDB-9F24-41F2-9279-C5A142347DA7}"/>
              </a:ext>
            </a:extLst>
          </p:cNvPr>
          <p:cNvSpPr>
            <a:spLocks noGrp="1"/>
          </p:cNvSpPr>
          <p:nvPr>
            <p:ph type="dt" sz="half" idx="10"/>
          </p:nvPr>
        </p:nvSpPr>
        <p:spPr/>
        <p:txBody>
          <a:bodyPr/>
          <a:lstStyle/>
          <a:p>
            <a:fld id="{27614720-0D62-4F9C-814C-36F26F04905D}" type="datetime1">
              <a:rPr lang="en-GB" smtClean="0"/>
              <a:t>30/04/2022</a:t>
            </a:fld>
            <a:endParaRPr lang="en-GB"/>
          </a:p>
        </p:txBody>
      </p:sp>
      <p:sp>
        <p:nvSpPr>
          <p:cNvPr id="4" name="Footer Placeholder 3">
            <a:extLst>
              <a:ext uri="{FF2B5EF4-FFF2-40B4-BE49-F238E27FC236}">
                <a16:creationId xmlns:a16="http://schemas.microsoft.com/office/drawing/2014/main" id="{308EE15F-68F5-483A-A9D0-8924B12E7B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5E8594-E42B-4B79-8804-5D9C300C6783}"/>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118672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D20ECA-4259-4C8A-9495-42A235F9FE67}"/>
              </a:ext>
            </a:extLst>
          </p:cNvPr>
          <p:cNvSpPr>
            <a:spLocks noGrp="1"/>
          </p:cNvSpPr>
          <p:nvPr>
            <p:ph type="dt" sz="half" idx="10"/>
          </p:nvPr>
        </p:nvSpPr>
        <p:spPr/>
        <p:txBody>
          <a:bodyPr/>
          <a:lstStyle/>
          <a:p>
            <a:fld id="{69D0510A-4040-427D-BCA3-4711240F0C61}" type="datetime1">
              <a:rPr lang="en-GB" smtClean="0"/>
              <a:t>30/04/2022</a:t>
            </a:fld>
            <a:endParaRPr lang="en-GB"/>
          </a:p>
        </p:txBody>
      </p:sp>
      <p:sp>
        <p:nvSpPr>
          <p:cNvPr id="3" name="Footer Placeholder 2">
            <a:extLst>
              <a:ext uri="{FF2B5EF4-FFF2-40B4-BE49-F238E27FC236}">
                <a16:creationId xmlns:a16="http://schemas.microsoft.com/office/drawing/2014/main" id="{274D4E06-161B-470D-B30E-2329FBCA7C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A9033D-A1B4-4EA0-825E-1951C2A828C0}"/>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229504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1FBBD-C984-4C99-A037-5ADD228D5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1E4961-8CBD-4EF8-AD21-016413321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DDD0F5-2812-4F2E-83FA-FFE757E4E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7E576A-2002-4FC9-A3C6-9862F56A8FFE}"/>
              </a:ext>
            </a:extLst>
          </p:cNvPr>
          <p:cNvSpPr>
            <a:spLocks noGrp="1"/>
          </p:cNvSpPr>
          <p:nvPr>
            <p:ph type="dt" sz="half" idx="10"/>
          </p:nvPr>
        </p:nvSpPr>
        <p:spPr/>
        <p:txBody>
          <a:bodyPr/>
          <a:lstStyle/>
          <a:p>
            <a:fld id="{66BBE5FD-3BCF-4EC3-A992-DAB5026B354F}" type="datetime1">
              <a:rPr lang="en-GB" smtClean="0"/>
              <a:t>30/04/2022</a:t>
            </a:fld>
            <a:endParaRPr lang="en-GB"/>
          </a:p>
        </p:txBody>
      </p:sp>
      <p:sp>
        <p:nvSpPr>
          <p:cNvPr id="6" name="Footer Placeholder 5">
            <a:extLst>
              <a:ext uri="{FF2B5EF4-FFF2-40B4-BE49-F238E27FC236}">
                <a16:creationId xmlns:a16="http://schemas.microsoft.com/office/drawing/2014/main" id="{F194CFFC-1768-412F-9C04-7E236828C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DB6E95-33D0-44A4-9AD7-9663F4E8B929}"/>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27629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A7CD-A886-44BE-A554-2ACB593F81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66B56E3-7656-415E-96D8-54606D716A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C7FB69-702C-4D0C-934A-5A8764312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52D7A9-D975-4123-87C9-F0884254D940}"/>
              </a:ext>
            </a:extLst>
          </p:cNvPr>
          <p:cNvSpPr>
            <a:spLocks noGrp="1"/>
          </p:cNvSpPr>
          <p:nvPr>
            <p:ph type="dt" sz="half" idx="10"/>
          </p:nvPr>
        </p:nvSpPr>
        <p:spPr/>
        <p:txBody>
          <a:bodyPr/>
          <a:lstStyle/>
          <a:p>
            <a:fld id="{19EDB7FF-34F4-4CB9-A5A3-9B88AE24099D}" type="datetime1">
              <a:rPr lang="en-GB" smtClean="0"/>
              <a:t>30/04/2022</a:t>
            </a:fld>
            <a:endParaRPr lang="en-GB"/>
          </a:p>
        </p:txBody>
      </p:sp>
      <p:sp>
        <p:nvSpPr>
          <p:cNvPr id="6" name="Footer Placeholder 5">
            <a:extLst>
              <a:ext uri="{FF2B5EF4-FFF2-40B4-BE49-F238E27FC236}">
                <a16:creationId xmlns:a16="http://schemas.microsoft.com/office/drawing/2014/main" id="{4ADAFEA7-620B-4660-A064-BD55757B46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451F1F-46E1-4054-B870-276707FE2B58}"/>
              </a:ext>
            </a:extLst>
          </p:cNvPr>
          <p:cNvSpPr>
            <a:spLocks noGrp="1"/>
          </p:cNvSpPr>
          <p:nvPr>
            <p:ph type="sldNum" sz="quarter" idx="12"/>
          </p:nvPr>
        </p:nvSpPr>
        <p:spPr/>
        <p:txBody>
          <a:bodyPr/>
          <a:lstStyle/>
          <a:p>
            <a:fld id="{7CE3A693-B538-4C15-B22E-7E4052AA242D}" type="slidenum">
              <a:rPr lang="en-GB" smtClean="0"/>
              <a:t>‹#›</a:t>
            </a:fld>
            <a:endParaRPr lang="en-GB"/>
          </a:p>
        </p:txBody>
      </p:sp>
    </p:spTree>
    <p:extLst>
      <p:ext uri="{BB962C8B-B14F-4D97-AF65-F5344CB8AC3E}">
        <p14:creationId xmlns:p14="http://schemas.microsoft.com/office/powerpoint/2010/main" val="219314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C6FB21-5488-4E48-806E-6EC59548AE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58D606-3FDA-4149-8375-463B8AD56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E8CB37-D2DD-4BC2-962D-ADC4D97F63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47FFB-8947-42A6-9163-25AD9391B428}" type="datetime1">
              <a:rPr lang="en-GB" smtClean="0"/>
              <a:t>30/04/2022</a:t>
            </a:fld>
            <a:endParaRPr lang="en-GB"/>
          </a:p>
        </p:txBody>
      </p:sp>
      <p:sp>
        <p:nvSpPr>
          <p:cNvPr id="5" name="Footer Placeholder 4">
            <a:extLst>
              <a:ext uri="{FF2B5EF4-FFF2-40B4-BE49-F238E27FC236}">
                <a16:creationId xmlns:a16="http://schemas.microsoft.com/office/drawing/2014/main" id="{EEE22014-82AF-42A7-89E3-C4C41023F3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7C63E2A-00E4-429F-A356-F3639C04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3A693-B538-4C15-B22E-7E4052AA242D}" type="slidenum">
              <a:rPr lang="en-GB" smtClean="0"/>
              <a:t>‹#›</a:t>
            </a:fld>
            <a:endParaRPr lang="en-GB"/>
          </a:p>
        </p:txBody>
      </p:sp>
    </p:spTree>
    <p:extLst>
      <p:ext uri="{BB962C8B-B14F-4D97-AF65-F5344CB8AC3E}">
        <p14:creationId xmlns:p14="http://schemas.microsoft.com/office/powerpoint/2010/main" val="328651831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tdgr.org.uk/tdgr-events/" TargetMode="External"/><Relationship Id="rId3" Type="http://schemas.openxmlformats.org/officeDocument/2006/relationships/hyperlink" Target="https://stmartinsguild.org/teaching/training-and-resources/" TargetMode="External"/><Relationship Id="rId7" Type="http://schemas.openxmlformats.org/officeDocument/2006/relationships/hyperlink" Target="https://training.surreybellringers.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sacr.org/index.php/resources/teaching-resources" TargetMode="External"/><Relationship Id="rId5" Type="http://schemas.openxmlformats.org/officeDocument/2006/relationships/hyperlink" Target="https://sdgr.org.uk/online-teaching-and-learning-morning/" TargetMode="External"/><Relationship Id="rId4" Type="http://schemas.openxmlformats.org/officeDocument/2006/relationships/hyperlink" Target="https://carlisle-dgcbr.org.uk/lockdown-lear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radfield-ringing-course.org.uk/home.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ringingteachers.org/get-involved/course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ccbr.org.uk/youtube-index/" TargetMode="External"/><Relationship Id="rId3" Type="http://schemas.openxmlformats.org/officeDocument/2006/relationships/hyperlink" Target="https://ringingroom.com/" TargetMode="External"/><Relationship Id="rId7" Type="http://schemas.openxmlformats.org/officeDocument/2006/relationships/hyperlink" Target="https://cccbr.org.uk/wp-content/uploads/2017/03/7_RW_onepag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cccbr.org.uk/resources/learning-development/" TargetMode="External"/><Relationship Id="rId5" Type="http://schemas.openxmlformats.org/officeDocument/2006/relationships/hyperlink" Target="https://www.facebook.com/groups/873214286480660" TargetMode="External"/><Relationship Id="rId4" Type="http://schemas.openxmlformats.org/officeDocument/2006/relationships/hyperlink" Target="https://www.facebook.com/ringingro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v=zODtpruIN1E" TargetMode="External"/><Relationship Id="rId3" Type="http://schemas.openxmlformats.org/officeDocument/2006/relationships/hyperlink" Target="https://odg.org.uk/training/" TargetMode="External"/><Relationship Id="rId7" Type="http://schemas.openxmlformats.org/officeDocument/2006/relationships/hyperlink" Target="https://onlinelearning.bellringing.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ringingteachers.org/survival-and-recovery-toolbox" TargetMode="External"/><Relationship Id="rId5" Type="http://schemas.openxmlformats.org/officeDocument/2006/relationships/hyperlink" Target="https://odg.org.uk/training/training-materials/educational-leaflets/" TargetMode="External"/><Relationship Id="rId4" Type="http://schemas.openxmlformats.org/officeDocument/2006/relationships/hyperlink" Target="https://odg.org.uk/training/training-materials/training-aid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pbells.org/2021/01/18/listening-skills-webinar-recordings/" TargetMode="External"/><Relationship Id="rId13" Type="http://schemas.openxmlformats.org/officeDocument/2006/relationships/hyperlink" Target="https://www.whitingsociety.org.uk/articles/articles.html" TargetMode="External"/><Relationship Id="rId3" Type="http://schemas.openxmlformats.org/officeDocument/2006/relationships/hyperlink" Target="https://stmartinsguild.org/teaching/training-and-resources/how-to-ring-big-bells/" TargetMode="External"/><Relationship Id="rId7" Type="http://schemas.openxmlformats.org/officeDocument/2006/relationships/hyperlink" Target="https://www.youtube.com/watch?v=PXF-PD9jJFE" TargetMode="External"/><Relationship Id="rId12" Type="http://schemas.openxmlformats.org/officeDocument/2006/relationships/hyperlink" Target="https://www.treblesgoing.org.uk/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odg.org.uk/training/online-learning-resources/striking-toolbox/" TargetMode="External"/><Relationship Id="rId11" Type="http://schemas.openxmlformats.org/officeDocument/2006/relationships/hyperlink" Target="https://www.youtube.com/watch?v=JkJF6PaX6fY" TargetMode="External"/><Relationship Id="rId5" Type="http://schemas.openxmlformats.org/officeDocument/2006/relationships/hyperlink" Target="http://ringingteachers.org/handbells" TargetMode="External"/><Relationship Id="rId10" Type="http://schemas.openxmlformats.org/officeDocument/2006/relationships/hyperlink" Target="https://www.youtube.com/watch?v=L_jyajtsN14" TargetMode="External"/><Relationship Id="rId4" Type="http://schemas.openxmlformats.org/officeDocument/2006/relationships/hyperlink" Target="https://www.youtube.com/watch?v=93_0MmAjxo4" TargetMode="External"/><Relationship Id="rId9" Type="http://schemas.openxmlformats.org/officeDocument/2006/relationships/hyperlink" Target="https://onlinelearning.bellringing.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youtu.be/sO0g1JJeLI8" TargetMode="External"/><Relationship Id="rId7" Type="http://schemas.openxmlformats.org/officeDocument/2006/relationships/hyperlink" Target="https://youtu.be/V_GZej52LS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youtu.be/AYhXgk4DcUI" TargetMode="External"/><Relationship Id="rId5" Type="http://schemas.openxmlformats.org/officeDocument/2006/relationships/hyperlink" Target="https://www.youtube.com/watch?v=KaWD8Y0MVJs" TargetMode="External"/><Relationship Id="rId4" Type="http://schemas.openxmlformats.org/officeDocument/2006/relationships/hyperlink" Target="https://youtu.be/fRsSECKnK_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odg.org.uk/training/grants-for-train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tadhill.com/ringing/index.html?tab=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F06C-EDCD-46C5-BFA5-6FC081AA24D5}"/>
              </a:ext>
            </a:extLst>
          </p:cNvPr>
          <p:cNvSpPr>
            <a:spLocks noGrp="1"/>
          </p:cNvSpPr>
          <p:nvPr>
            <p:ph type="ctrTitle"/>
          </p:nvPr>
        </p:nvSpPr>
        <p:spPr/>
        <p:txBody>
          <a:bodyPr/>
          <a:lstStyle/>
          <a:p>
            <a:r>
              <a:rPr lang="en-GB" dirty="0">
                <a:solidFill>
                  <a:srgbClr val="FF0000"/>
                </a:solidFill>
                <a:latin typeface="Arial" panose="020B0604020202020204" pitchFamily="34" charset="0"/>
              </a:rPr>
              <a:t>Courses and resources</a:t>
            </a:r>
            <a:br>
              <a:rPr lang="en-GB" dirty="0">
                <a:solidFill>
                  <a:srgbClr val="FF0000"/>
                </a:solidFill>
                <a:latin typeface="Arial" panose="020B0604020202020204" pitchFamily="34" charset="0"/>
              </a:rPr>
            </a:br>
            <a:r>
              <a:rPr lang="en-GB" dirty="0">
                <a:solidFill>
                  <a:srgbClr val="FF0000"/>
                </a:solidFill>
                <a:latin typeface="Arial" panose="020B0604020202020204" pitchFamily="34" charset="0"/>
              </a:rPr>
              <a:t>2022</a:t>
            </a:r>
          </a:p>
        </p:txBody>
      </p:sp>
      <p:sp>
        <p:nvSpPr>
          <p:cNvPr id="3" name="Subtitle 2">
            <a:extLst>
              <a:ext uri="{FF2B5EF4-FFF2-40B4-BE49-F238E27FC236}">
                <a16:creationId xmlns:a16="http://schemas.microsoft.com/office/drawing/2014/main" id="{5660B474-7CC9-418F-9F03-E3672F8C4227}"/>
              </a:ext>
            </a:extLst>
          </p:cNvPr>
          <p:cNvSpPr>
            <a:spLocks noGrp="1"/>
          </p:cNvSpPr>
          <p:nvPr>
            <p:ph type="subTitle" idx="1"/>
          </p:nvPr>
        </p:nvSpPr>
        <p:spPr/>
        <p:txBody>
          <a:bodyPr/>
          <a:lstStyle/>
          <a:p>
            <a:r>
              <a:rPr lang="en-GB" dirty="0"/>
              <a:t>ODG Training Meeting, 30 April 2022</a:t>
            </a:r>
          </a:p>
          <a:p>
            <a:r>
              <a:rPr lang="en-GB" dirty="0"/>
              <a:t>Elizabeth Mullett</a:t>
            </a:r>
          </a:p>
        </p:txBody>
      </p:sp>
    </p:spTree>
    <p:extLst>
      <p:ext uri="{BB962C8B-B14F-4D97-AF65-F5344CB8AC3E}">
        <p14:creationId xmlns:p14="http://schemas.microsoft.com/office/powerpoint/2010/main" val="395890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06739-A23D-47F7-BAF7-9E7C75EBDF14}"/>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Appendix – from Association websites</a:t>
            </a:r>
          </a:p>
        </p:txBody>
      </p:sp>
      <p:sp>
        <p:nvSpPr>
          <p:cNvPr id="3" name="Content Placeholder 2">
            <a:extLst>
              <a:ext uri="{FF2B5EF4-FFF2-40B4-BE49-F238E27FC236}">
                <a16:creationId xmlns:a16="http://schemas.microsoft.com/office/drawing/2014/main" id="{052DD6E1-EB36-4F7C-BE24-582D1322377B}"/>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hlinkClick r:id="rId3"/>
              </a:rPr>
              <a:t>https://stmartinsguild.org/teaching/training-and-resources/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4"/>
              </a:rPr>
              <a:t>https://carlisle-dgcbr.org.uk/lockdown-learning/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rPr>
              <a:t>https://sdgr.org.uk/online-teaching-and-learning-morning/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rPr>
              <a:t>https://www.sacr.org/index.php/resources/teaching-resources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rPr>
              <a:t>https://training.surreybellringers.org.uk/</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hlinkClick r:id="rId8"/>
              </a:rPr>
              <a:t>https://tdgr.org.uk/tdgr-events/</a:t>
            </a:r>
            <a:r>
              <a:rPr lang="en-GB"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4D70C5A1-E0FF-4BB1-87CA-1600F79EE4DA}"/>
              </a:ext>
            </a:extLst>
          </p:cNvPr>
          <p:cNvSpPr>
            <a:spLocks noGrp="1"/>
          </p:cNvSpPr>
          <p:nvPr>
            <p:ph type="sldNum" sz="quarter" idx="12"/>
          </p:nvPr>
        </p:nvSpPr>
        <p:spPr/>
        <p:txBody>
          <a:bodyPr/>
          <a:lstStyle/>
          <a:p>
            <a:fld id="{7CE3A693-B538-4C15-B22E-7E4052AA242D}" type="slidenum">
              <a:rPr lang="en-GB" smtClean="0"/>
              <a:t>10</a:t>
            </a:fld>
            <a:endParaRPr lang="en-GB"/>
          </a:p>
        </p:txBody>
      </p:sp>
    </p:spTree>
    <p:extLst>
      <p:ext uri="{BB962C8B-B14F-4D97-AF65-F5344CB8AC3E}">
        <p14:creationId xmlns:p14="http://schemas.microsoft.com/office/powerpoint/2010/main" val="209539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7F07-5B02-4938-944E-8D11CEA0B5E5}"/>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This presentation:</a:t>
            </a:r>
          </a:p>
        </p:txBody>
      </p:sp>
      <p:sp>
        <p:nvSpPr>
          <p:cNvPr id="3" name="Content Placeholder 2">
            <a:extLst>
              <a:ext uri="{FF2B5EF4-FFF2-40B4-BE49-F238E27FC236}">
                <a16:creationId xmlns:a16="http://schemas.microsoft.com/office/drawing/2014/main" id="{A5E3AAE8-82D0-4652-AC96-45C060F558C9}"/>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Update on face to face courses available from the Oxford Diocesan Guild and others in 2022</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Useful list of where to find some of the new online resources which have been developed (including Guild resources)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to choose, assess and use online resources?</a:t>
            </a:r>
          </a:p>
        </p:txBody>
      </p:sp>
      <p:sp>
        <p:nvSpPr>
          <p:cNvPr id="4" name="Slide Number Placeholder 3">
            <a:extLst>
              <a:ext uri="{FF2B5EF4-FFF2-40B4-BE49-F238E27FC236}">
                <a16:creationId xmlns:a16="http://schemas.microsoft.com/office/drawing/2014/main" id="{101FD096-5D63-4C3A-8C4E-54EB02E1532E}"/>
              </a:ext>
            </a:extLst>
          </p:cNvPr>
          <p:cNvSpPr>
            <a:spLocks noGrp="1"/>
          </p:cNvSpPr>
          <p:nvPr>
            <p:ph type="sldNum" sz="quarter" idx="12"/>
          </p:nvPr>
        </p:nvSpPr>
        <p:spPr/>
        <p:txBody>
          <a:bodyPr/>
          <a:lstStyle/>
          <a:p>
            <a:fld id="{7CE3A693-B538-4C15-B22E-7E4052AA242D}" type="slidenum">
              <a:rPr lang="en-GB" smtClean="0"/>
              <a:t>2</a:t>
            </a:fld>
            <a:endParaRPr lang="en-GB"/>
          </a:p>
        </p:txBody>
      </p:sp>
    </p:spTree>
    <p:extLst>
      <p:ext uri="{BB962C8B-B14F-4D97-AF65-F5344CB8AC3E}">
        <p14:creationId xmlns:p14="http://schemas.microsoft.com/office/powerpoint/2010/main" val="280483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99F7-A001-4CD8-934D-04A548EF5765}"/>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Face to face in 2022 - ODG</a:t>
            </a:r>
          </a:p>
        </p:txBody>
      </p:sp>
      <p:sp>
        <p:nvSpPr>
          <p:cNvPr id="3" name="Content Placeholder 2">
            <a:extLst>
              <a:ext uri="{FF2B5EF4-FFF2-40B4-BE49-F238E27FC236}">
                <a16:creationId xmlns:a16="http://schemas.microsoft.com/office/drawing/2014/main" id="{7B0CDB44-B0B8-4953-ABB8-500451D637F7}"/>
              </a:ext>
            </a:extLst>
          </p:cNvPr>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Radley Course, 9 April </a:t>
            </a:r>
            <a:r>
              <a:rPr lang="en-GB" sz="2810" dirty="0">
                <a:latin typeface="Arial" panose="020B0604020202020204" pitchFamily="34" charset="0"/>
                <a:cs typeface="Arial" panose="020B0604020202020204" pitchFamily="34" charset="0"/>
              </a:rPr>
              <a:t>2022</a:t>
            </a:r>
            <a:r>
              <a:rPr lang="en-GB" dirty="0">
                <a:latin typeface="Arial" panose="020B0604020202020204" pitchFamily="34" charset="0"/>
                <a:cs typeface="Arial" panose="020B0604020202020204" pitchFamily="34" charset="0"/>
              </a:rPr>
              <a:t>, with additional Plain Hunt course 4 June</a:t>
            </a:r>
          </a:p>
          <a:p>
            <a:r>
              <a:rPr lang="en-GB" dirty="0">
                <a:latin typeface="Arial" panose="020B0604020202020204" pitchFamily="34" charset="0"/>
                <a:cs typeface="Arial" panose="020B0604020202020204" pitchFamily="34" charset="0"/>
              </a:rPr>
              <a:t>Steeple Aston Course, 29 October 2022</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Advanced:</a:t>
            </a:r>
          </a:p>
          <a:p>
            <a:r>
              <a:rPr lang="en-GB" dirty="0">
                <a:latin typeface="Arial" panose="020B0604020202020204" pitchFamily="34" charset="0"/>
                <a:cs typeface="Arial" panose="020B0604020202020204" pitchFamily="34" charset="0"/>
              </a:rPr>
              <a:t>Michaelmas Course, 24 September 2022</a:t>
            </a:r>
          </a:p>
          <a:p>
            <a:r>
              <a:rPr lang="en-GB" dirty="0">
                <a:latin typeface="Arial" panose="020B0604020202020204" pitchFamily="34" charset="0"/>
                <a:cs typeface="Arial" panose="020B0604020202020204" pitchFamily="34" charset="0"/>
              </a:rPr>
              <a:t>Ten bell courses:  Aston Clinton and Shrivenham in October/November (looking possible)</a:t>
            </a:r>
            <a:endParaRPr lang="en-GB" dirty="0"/>
          </a:p>
        </p:txBody>
      </p:sp>
      <p:sp>
        <p:nvSpPr>
          <p:cNvPr id="6" name="Slide Number Placeholder 5">
            <a:extLst>
              <a:ext uri="{FF2B5EF4-FFF2-40B4-BE49-F238E27FC236}">
                <a16:creationId xmlns:a16="http://schemas.microsoft.com/office/drawing/2014/main" id="{D47F5F9A-74B3-4297-A174-55CA875E7458}"/>
              </a:ext>
            </a:extLst>
          </p:cNvPr>
          <p:cNvSpPr>
            <a:spLocks noGrp="1"/>
          </p:cNvSpPr>
          <p:nvPr>
            <p:ph type="sldNum" sz="quarter" idx="12"/>
          </p:nvPr>
        </p:nvSpPr>
        <p:spPr/>
        <p:txBody>
          <a:bodyPr/>
          <a:lstStyle/>
          <a:p>
            <a:fld id="{7CE3A693-B538-4C15-B22E-7E4052AA242D}" type="slidenum">
              <a:rPr lang="en-GB" smtClean="0"/>
              <a:t>3</a:t>
            </a:fld>
            <a:endParaRPr lang="en-GB"/>
          </a:p>
        </p:txBody>
      </p:sp>
    </p:spTree>
    <p:extLst>
      <p:ext uri="{BB962C8B-B14F-4D97-AF65-F5344CB8AC3E}">
        <p14:creationId xmlns:p14="http://schemas.microsoft.com/office/powerpoint/2010/main" val="184444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AC6B-0E10-4178-AEF5-BD4D6A99D823}"/>
              </a:ext>
            </a:extLst>
          </p:cNvPr>
          <p:cNvSpPr>
            <a:spLocks noGrp="1"/>
          </p:cNvSpPr>
          <p:nvPr>
            <p:ph type="title"/>
          </p:nvPr>
        </p:nvSpPr>
        <p:spPr/>
        <p:txBody>
          <a:bodyPr/>
          <a:lstStyle/>
          <a:p>
            <a:r>
              <a:rPr lang="en-GB" dirty="0">
                <a:solidFill>
                  <a:srgbClr val="FF0000"/>
                </a:solidFill>
                <a:latin typeface="Arial" panose="020B0604020202020204" pitchFamily="34" charset="0"/>
              </a:rPr>
              <a:t>More face to face opportunities</a:t>
            </a:r>
          </a:p>
        </p:txBody>
      </p:sp>
      <p:sp>
        <p:nvSpPr>
          <p:cNvPr id="3" name="Content Placeholder 2">
            <a:extLst>
              <a:ext uri="{FF2B5EF4-FFF2-40B4-BE49-F238E27FC236}">
                <a16:creationId xmlns:a16="http://schemas.microsoft.com/office/drawing/2014/main" id="{087D8192-6049-4F20-9441-B737FA974FD0}"/>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Residential course at Bradfield, 18-21 August 2022, closing date for student applications </a:t>
            </a:r>
            <a:r>
              <a:rPr lang="en-GB" dirty="0">
                <a:solidFill>
                  <a:srgbClr val="FF0000"/>
                </a:solidFill>
                <a:latin typeface="Arial" panose="020B0604020202020204" pitchFamily="34" charset="0"/>
                <a:cs typeface="Arial" panose="020B0604020202020204" pitchFamily="34" charset="0"/>
              </a:rPr>
              <a:t>30 April</a:t>
            </a: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hlinkClick r:id="rId3"/>
              </a:rPr>
              <a:t>http://www.bradfield-ringing-course.org.uk/home.php</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ART courses </a:t>
            </a:r>
            <a:r>
              <a:rPr lang="en-GB" dirty="0">
                <a:latin typeface="Arial" panose="020B0604020202020204" pitchFamily="34" charset="0"/>
                <a:cs typeface="Arial" panose="020B0604020202020204" pitchFamily="34" charset="0"/>
                <a:hlinkClick r:id="rId4"/>
              </a:rPr>
              <a:t>https://ringingteachers.org/get-involved/courses</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Branch practices or focused practices – many are now happening with some experimenting to find out what format will draw people who may still be cautious</a:t>
            </a:r>
          </a:p>
          <a:p>
            <a:pPr marL="0" indent="0">
              <a:buNone/>
            </a:pPr>
            <a:endParaRPr lang="en-GB" dirty="0"/>
          </a:p>
          <a:p>
            <a:endParaRPr lang="en-GB" dirty="0"/>
          </a:p>
        </p:txBody>
      </p:sp>
      <p:sp>
        <p:nvSpPr>
          <p:cNvPr id="6" name="Slide Number Placeholder 5">
            <a:extLst>
              <a:ext uri="{FF2B5EF4-FFF2-40B4-BE49-F238E27FC236}">
                <a16:creationId xmlns:a16="http://schemas.microsoft.com/office/drawing/2014/main" id="{8FF20E56-25B7-490A-9CBD-3254262CCD2F}"/>
              </a:ext>
            </a:extLst>
          </p:cNvPr>
          <p:cNvSpPr>
            <a:spLocks noGrp="1"/>
          </p:cNvSpPr>
          <p:nvPr>
            <p:ph type="sldNum" sz="quarter" idx="12"/>
          </p:nvPr>
        </p:nvSpPr>
        <p:spPr/>
        <p:txBody>
          <a:bodyPr/>
          <a:lstStyle/>
          <a:p>
            <a:fld id="{7CE3A693-B538-4C15-B22E-7E4052AA242D}" type="slidenum">
              <a:rPr lang="en-GB" smtClean="0"/>
              <a:t>4</a:t>
            </a:fld>
            <a:endParaRPr lang="en-GB"/>
          </a:p>
        </p:txBody>
      </p:sp>
    </p:spTree>
    <p:extLst>
      <p:ext uri="{BB962C8B-B14F-4D97-AF65-F5344CB8AC3E}">
        <p14:creationId xmlns:p14="http://schemas.microsoft.com/office/powerpoint/2010/main" val="160886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FF05-F255-4960-B8A7-F8F109050F8F}"/>
              </a:ext>
            </a:extLst>
          </p:cNvPr>
          <p:cNvSpPr>
            <a:spLocks noGrp="1"/>
          </p:cNvSpPr>
          <p:nvPr>
            <p:ph type="title"/>
          </p:nvPr>
        </p:nvSpPr>
        <p:spPr/>
        <p:txBody>
          <a:bodyPr>
            <a:normAutofit/>
          </a:bodyPr>
          <a:lstStyle/>
          <a:p>
            <a:r>
              <a:rPr lang="en-GB" dirty="0">
                <a:solidFill>
                  <a:srgbClr val="FF0000"/>
                </a:solidFill>
                <a:latin typeface="Arial" panose="020B0604020202020204" pitchFamily="34" charset="0"/>
              </a:rPr>
              <a:t>Online resources </a:t>
            </a:r>
            <a:br>
              <a:rPr lang="en-GB" dirty="0">
                <a:solidFill>
                  <a:srgbClr val="FF0000"/>
                </a:solidFill>
                <a:latin typeface="Arial" panose="020B0604020202020204" pitchFamily="34" charset="0"/>
              </a:rPr>
            </a:br>
            <a:r>
              <a:rPr lang="en-GB" dirty="0">
                <a:solidFill>
                  <a:srgbClr val="FF0000"/>
                </a:solidFill>
                <a:latin typeface="Arial" panose="020B0604020202020204" pitchFamily="34" charset="0"/>
              </a:rPr>
              <a:t>Well known resources (1 of 2) </a:t>
            </a:r>
          </a:p>
        </p:txBody>
      </p:sp>
      <p:sp>
        <p:nvSpPr>
          <p:cNvPr id="3" name="Content Placeholder 2">
            <a:extLst>
              <a:ext uri="{FF2B5EF4-FFF2-40B4-BE49-F238E27FC236}">
                <a16:creationId xmlns:a16="http://schemas.microsoft.com/office/drawing/2014/main" id="{9B91DEEB-9D20-425D-9334-5C0696B399CA}"/>
              </a:ext>
            </a:extLst>
          </p:cNvPr>
          <p:cNvSpPr>
            <a:spLocks noGrp="1"/>
          </p:cNvSpPr>
          <p:nvPr>
            <p:ph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Ringing Room </a:t>
            </a:r>
          </a:p>
          <a:p>
            <a:pPr marL="0" indent="0">
              <a:buNone/>
            </a:pPr>
            <a:r>
              <a:rPr lang="en-GB" dirty="0">
                <a:latin typeface="Arial" panose="020B0604020202020204" pitchFamily="34" charset="0"/>
                <a:cs typeface="Arial" panose="020B0604020202020204" pitchFamily="34" charset="0"/>
                <a:hlinkClick r:id="rId3"/>
              </a:rPr>
              <a:t>https://ringingroom.com/</a:t>
            </a: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hlinkClick r:id="rId4"/>
              </a:rPr>
              <a:t>https://www.facebook.com/ringingroom</a:t>
            </a:r>
            <a:r>
              <a:rPr lang="en-GB" dirty="0">
                <a:latin typeface="Arial" panose="020B0604020202020204" pitchFamily="34" charset="0"/>
                <a:cs typeface="Arial" panose="020B0604020202020204" pitchFamily="34" charset="0"/>
              </a:rPr>
              <a:t> (Updates) </a:t>
            </a:r>
            <a:r>
              <a:rPr lang="en-GB" dirty="0">
                <a:latin typeface="Arial" panose="020B0604020202020204" pitchFamily="34" charset="0"/>
                <a:cs typeface="Arial" panose="020B0604020202020204" pitchFamily="34" charset="0"/>
                <a:hlinkClick r:id="rId5"/>
              </a:rPr>
              <a:t>https://www.facebook.com/groups/873214286480660</a:t>
            </a:r>
            <a:r>
              <a:rPr lang="en-GB" dirty="0">
                <a:latin typeface="Arial" panose="020B0604020202020204" pitchFamily="34" charset="0"/>
                <a:cs typeface="Arial" panose="020B0604020202020204" pitchFamily="34" charset="0"/>
              </a:rPr>
              <a:t> (Take Hold Lounge)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Central Council resources </a:t>
            </a:r>
          </a:p>
          <a:p>
            <a:pPr marL="0" indent="0">
              <a:buNone/>
            </a:pPr>
            <a:r>
              <a:rPr lang="en-GB" dirty="0">
                <a:latin typeface="Arial" panose="020B0604020202020204" pitchFamily="34" charset="0"/>
                <a:cs typeface="Arial" panose="020B0604020202020204" pitchFamily="34" charset="0"/>
                <a:hlinkClick r:id="rId6"/>
              </a:rPr>
              <a:t>https://cccbr.org.uk/resources/learning-development/</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7"/>
              </a:rPr>
              <a:t>https://cccbr.org.uk/wp-content/uploads/2017/03/7_RW_onepage.pdf</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8"/>
              </a:rPr>
              <a:t>https://cccbr.org.uk/youtube-index/</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a:p>
            <a:endParaRPr lang="en-GB" dirty="0"/>
          </a:p>
          <a:p>
            <a:endParaRPr lang="en-GB" dirty="0"/>
          </a:p>
        </p:txBody>
      </p:sp>
      <p:sp>
        <p:nvSpPr>
          <p:cNvPr id="6" name="Slide Number Placeholder 5">
            <a:extLst>
              <a:ext uri="{FF2B5EF4-FFF2-40B4-BE49-F238E27FC236}">
                <a16:creationId xmlns:a16="http://schemas.microsoft.com/office/drawing/2014/main" id="{65BBAA03-973A-40E4-9AF6-33DB0E1FD38C}"/>
              </a:ext>
            </a:extLst>
          </p:cNvPr>
          <p:cNvSpPr>
            <a:spLocks noGrp="1"/>
          </p:cNvSpPr>
          <p:nvPr>
            <p:ph type="sldNum" sz="quarter" idx="12"/>
          </p:nvPr>
        </p:nvSpPr>
        <p:spPr/>
        <p:txBody>
          <a:bodyPr/>
          <a:lstStyle/>
          <a:p>
            <a:fld id="{7CE3A693-B538-4C15-B22E-7E4052AA242D}" type="slidenum">
              <a:rPr lang="en-GB" smtClean="0"/>
              <a:t>5</a:t>
            </a:fld>
            <a:endParaRPr lang="en-GB"/>
          </a:p>
        </p:txBody>
      </p:sp>
    </p:spTree>
    <p:extLst>
      <p:ext uri="{BB962C8B-B14F-4D97-AF65-F5344CB8AC3E}">
        <p14:creationId xmlns:p14="http://schemas.microsoft.com/office/powerpoint/2010/main" val="37911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130E-3758-436C-9548-4AF25F812CD4}"/>
              </a:ext>
            </a:extLst>
          </p:cNvPr>
          <p:cNvSpPr>
            <a:spLocks noGrp="1"/>
          </p:cNvSpPr>
          <p:nvPr>
            <p:ph type="title"/>
          </p:nvPr>
        </p:nvSpPr>
        <p:spPr/>
        <p:txBody>
          <a:bodyPr/>
          <a:lstStyle/>
          <a:p>
            <a:r>
              <a:rPr lang="en-GB" dirty="0">
                <a:solidFill>
                  <a:srgbClr val="FF0000"/>
                </a:solidFill>
                <a:latin typeface="Arial" panose="020B0604020202020204" pitchFamily="34" charset="0"/>
              </a:rPr>
              <a:t>Well known resources (2 of 2)</a:t>
            </a:r>
          </a:p>
        </p:txBody>
      </p:sp>
      <p:sp>
        <p:nvSpPr>
          <p:cNvPr id="3" name="Content Placeholder 2">
            <a:extLst>
              <a:ext uri="{FF2B5EF4-FFF2-40B4-BE49-F238E27FC236}">
                <a16:creationId xmlns:a16="http://schemas.microsoft.com/office/drawing/2014/main" id="{82044C63-D183-447C-97F3-65ACC1A2982C}"/>
              </a:ext>
            </a:extLst>
          </p:cNvPr>
          <p:cNvSpPr>
            <a:spLocks noGrp="1"/>
          </p:cNvSpPr>
          <p:nvPr>
            <p:ph idx="1"/>
          </p:nvPr>
        </p:nvSpPr>
        <p:spPr/>
        <p:txBody>
          <a:bodyPr>
            <a:normAutofit fontScale="92500" lnSpcReduction="20000"/>
          </a:bodyPr>
          <a:lstStyle/>
          <a:p>
            <a:r>
              <a:rPr lang="en-GB" dirty="0">
                <a:latin typeface="Arial" panose="020B0604020202020204" pitchFamily="34" charset="0"/>
                <a:cs typeface="Arial" panose="020B0604020202020204" pitchFamily="34" charset="0"/>
              </a:rPr>
              <a:t>Oxford Diocesan Guild resources (web page still being populated)</a:t>
            </a:r>
          </a:p>
          <a:p>
            <a:pPr marL="0" indent="0">
              <a:buNone/>
            </a:pPr>
            <a:r>
              <a:rPr lang="en-GB" dirty="0">
                <a:latin typeface="Arial" panose="020B0604020202020204" pitchFamily="34" charset="0"/>
                <a:cs typeface="Arial" panose="020B0604020202020204" pitchFamily="34" charset="0"/>
                <a:hlinkClick r:id="rId3"/>
              </a:rPr>
              <a:t>https://odg.org.uk/training/</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4"/>
              </a:rPr>
              <a:t>https://odg.org.uk/training/training-materials/training-aids/</a:t>
            </a:r>
            <a:r>
              <a:rPr lang="en-GB" dirty="0">
                <a:latin typeface="Arial" panose="020B0604020202020204" pitchFamily="34" charset="0"/>
                <a:cs typeface="Arial" panose="020B0604020202020204" pitchFamily="34" charset="0"/>
              </a:rPr>
              <a:t> including </a:t>
            </a:r>
            <a:r>
              <a:rPr lang="en-GB">
                <a:latin typeface="Arial" panose="020B0604020202020204" pitchFamily="34" charset="0"/>
                <a:cs typeface="Arial" panose="020B0604020202020204" pitchFamily="34" charset="0"/>
              </a:rPr>
              <a:t>ebells</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5"/>
              </a:rPr>
              <a:t>https://odg.org.uk/training/training-materials/educational-leaflets/</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Association of Ringing Teachers resources – videos, toolboxes, guides including specific recovery material </a:t>
            </a:r>
          </a:p>
          <a:p>
            <a:pPr marL="0" indent="0">
              <a:buNone/>
            </a:pPr>
            <a:r>
              <a:rPr lang="en-GB" dirty="0">
                <a:latin typeface="Arial" panose="020B0604020202020204" pitchFamily="34" charset="0"/>
                <a:cs typeface="Arial" panose="020B0604020202020204" pitchFamily="34" charset="0"/>
                <a:hlinkClick r:id="rId6"/>
              </a:rPr>
              <a:t>https://ringingteachers.org/survival-and-recovery-toolbox</a:t>
            </a:r>
            <a:r>
              <a:rPr lang="en-GB" dirty="0">
                <a:latin typeface="Arial" panose="020B0604020202020204" pitchFamily="34" charset="0"/>
                <a:cs typeface="Arial" panose="020B0604020202020204" pitchFamily="34" charset="0"/>
              </a:rPr>
              <a:t> or </a:t>
            </a:r>
            <a:r>
              <a:rPr lang="en-GB" dirty="0">
                <a:latin typeface="Arial" panose="020B0604020202020204" pitchFamily="34" charset="0"/>
                <a:cs typeface="Arial" panose="020B0604020202020204" pitchFamily="34" charset="0"/>
                <a:hlinkClick r:id="rId7"/>
              </a:rPr>
              <a:t>https://onlinelearning.bellringing.org/</a:t>
            </a: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hlinkClick r:id="rId8"/>
              </a:rPr>
              <a:t>https://www.youtube.com/watch?v=zODtpruIN1E</a:t>
            </a:r>
            <a:r>
              <a:rPr lang="en-GB" dirty="0">
                <a:latin typeface="Arial" panose="020B0604020202020204" pitchFamily="34" charset="0"/>
                <a:cs typeface="Arial" panose="020B0604020202020204" pitchFamily="34" charset="0"/>
              </a:rPr>
              <a:t> (Foundation Skills)</a:t>
            </a:r>
          </a:p>
          <a:p>
            <a:endParaRPr lang="en-GB" dirty="0"/>
          </a:p>
          <a:p>
            <a:endParaRPr lang="en-GB" dirty="0"/>
          </a:p>
        </p:txBody>
      </p:sp>
      <p:sp>
        <p:nvSpPr>
          <p:cNvPr id="6" name="Slide Number Placeholder 5">
            <a:extLst>
              <a:ext uri="{FF2B5EF4-FFF2-40B4-BE49-F238E27FC236}">
                <a16:creationId xmlns:a16="http://schemas.microsoft.com/office/drawing/2014/main" id="{1B61E53F-0D2A-49F9-93C8-1C5DD8ECCECE}"/>
              </a:ext>
            </a:extLst>
          </p:cNvPr>
          <p:cNvSpPr>
            <a:spLocks noGrp="1"/>
          </p:cNvSpPr>
          <p:nvPr>
            <p:ph type="sldNum" sz="quarter" idx="12"/>
          </p:nvPr>
        </p:nvSpPr>
        <p:spPr/>
        <p:txBody>
          <a:bodyPr/>
          <a:lstStyle/>
          <a:p>
            <a:fld id="{7CE3A693-B538-4C15-B22E-7E4052AA242D}" type="slidenum">
              <a:rPr lang="en-GB" smtClean="0"/>
              <a:t>6</a:t>
            </a:fld>
            <a:endParaRPr lang="en-GB"/>
          </a:p>
        </p:txBody>
      </p:sp>
    </p:spTree>
    <p:extLst>
      <p:ext uri="{BB962C8B-B14F-4D97-AF65-F5344CB8AC3E}">
        <p14:creationId xmlns:p14="http://schemas.microsoft.com/office/powerpoint/2010/main" val="295720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8421-6055-40CD-B408-376B6B14FAA3}"/>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Good examples</a:t>
            </a:r>
          </a:p>
        </p:txBody>
      </p:sp>
      <p:sp>
        <p:nvSpPr>
          <p:cNvPr id="3" name="Content Placeholder 2">
            <a:extLst>
              <a:ext uri="{FF2B5EF4-FFF2-40B4-BE49-F238E27FC236}">
                <a16:creationId xmlns:a16="http://schemas.microsoft.com/office/drawing/2014/main" id="{8884A86E-C80C-41A4-AED5-3CC94FDA0088}"/>
              </a:ext>
            </a:extLst>
          </p:cNvPr>
          <p:cNvSpPr>
            <a:spLocks noGrp="1"/>
          </p:cNvSpPr>
          <p:nvPr>
            <p:ph idx="1"/>
          </p:nvPr>
        </p:nvSpPr>
        <p:spPr/>
        <p:txBody>
          <a:bodyPr>
            <a:normAutofit fontScale="85000" lnSpcReduction="20000"/>
          </a:bodyPr>
          <a:lstStyle/>
          <a:p>
            <a:r>
              <a:rPr lang="en-GB" dirty="0">
                <a:latin typeface="Arial" panose="020B0604020202020204" pitchFamily="34" charset="0"/>
                <a:cs typeface="Arial" panose="020B0604020202020204" pitchFamily="34" charset="0"/>
                <a:hlinkClick r:id="rId3"/>
              </a:rPr>
              <a:t>How to ring big bells… | (stmartinsguild.org)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4"/>
              </a:rPr>
              <a:t>Introduction to handbell ringing – YouTube</a:t>
            </a:r>
            <a:r>
              <a:rPr lang="en-GB" dirty="0">
                <a:latin typeface="Arial" panose="020B0604020202020204" pitchFamily="34" charset="0"/>
                <a:cs typeface="Arial" panose="020B0604020202020204" pitchFamily="34" charset="0"/>
              </a:rPr>
              <a:t> and </a:t>
            </a:r>
            <a:r>
              <a:rPr lang="en-GB" i="0" u="none" strike="noStrike" dirty="0">
                <a:effectLst/>
                <a:latin typeface="Arial" panose="020B0604020202020204" pitchFamily="34" charset="0"/>
                <a:cs typeface="Arial" panose="020B0604020202020204" pitchFamily="34" charset="0"/>
                <a:hlinkClick r:id="rId5"/>
              </a:rPr>
              <a:t>http://ringingteachers.org/handbells</a:t>
            </a:r>
            <a:r>
              <a:rPr lang="en-GB" i="0" u="none" strike="noStrike" dirty="0">
                <a:effectLst/>
                <a:latin typeface="Arial" panose="020B0604020202020204" pitchFamily="34" charset="0"/>
                <a:cs typeface="Arial" panose="020B0604020202020204" pitchFamily="34" charset="0"/>
              </a:rPr>
              <a:t> ART)</a:t>
            </a:r>
          </a:p>
          <a:p>
            <a:r>
              <a:rPr lang="en-GB" dirty="0">
                <a:latin typeface="Arial" panose="020B0604020202020204" pitchFamily="34" charset="0"/>
                <a:cs typeface="Arial" panose="020B0604020202020204" pitchFamily="34" charset="0"/>
                <a:hlinkClick r:id="rId6"/>
              </a:rPr>
              <a:t>Striking Toolbox - Oxford Diocesan Guild of Church Bell Ringers (odg.org.uk)</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rPr>
              <a:t>Listening skills part 1 – YouTube</a:t>
            </a:r>
            <a:r>
              <a:rPr lang="en-GB" dirty="0">
                <a:latin typeface="Arial" panose="020B0604020202020204" pitchFamily="34" charset="0"/>
                <a:cs typeface="Arial" panose="020B0604020202020204" pitchFamily="34" charset="0"/>
              </a:rPr>
              <a:t> or </a:t>
            </a:r>
            <a:r>
              <a:rPr lang="en-GB" dirty="0">
                <a:latin typeface="Arial" panose="020B0604020202020204" pitchFamily="34" charset="0"/>
                <a:cs typeface="Arial" panose="020B0604020202020204" pitchFamily="34" charset="0"/>
                <a:hlinkClick r:id="rId8"/>
              </a:rPr>
              <a:t>https://wpbells.org/2021/01/18/listening-skills-webinar-recordings/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rPr>
              <a:t>https://onlinelearning.bellringing.org/</a:t>
            </a:r>
            <a:r>
              <a:rPr lang="en-GB" dirty="0">
                <a:latin typeface="Arial" panose="020B0604020202020204" pitchFamily="34" charset="0"/>
                <a:cs typeface="Arial" panose="020B0604020202020204" pitchFamily="34" charset="0"/>
              </a:rPr>
              <a:t> ART online courses</a:t>
            </a:r>
          </a:p>
          <a:p>
            <a:r>
              <a:rPr lang="en-GB" dirty="0">
                <a:latin typeface="Arial" panose="020B0604020202020204" pitchFamily="34" charset="0"/>
                <a:cs typeface="Arial" panose="020B0604020202020204" pitchFamily="34" charset="0"/>
                <a:hlinkClick r:id="rId10"/>
              </a:rPr>
              <a:t>02 Chiming – YouTube</a:t>
            </a:r>
            <a:r>
              <a:rPr lang="en-GB" dirty="0">
                <a:latin typeface="Arial" panose="020B0604020202020204" pitchFamily="34" charset="0"/>
                <a:cs typeface="Arial" panose="020B0604020202020204" pitchFamily="34" charset="0"/>
              </a:rPr>
              <a:t> (ART)</a:t>
            </a:r>
          </a:p>
          <a:p>
            <a:r>
              <a:rPr lang="en-GB" dirty="0">
                <a:latin typeface="Arial" panose="020B0604020202020204" pitchFamily="34" charset="0"/>
                <a:cs typeface="Arial" panose="020B0604020202020204" pitchFamily="34" charset="0"/>
                <a:hlinkClick r:id="rId11"/>
              </a:rPr>
              <a:t>fitting muffles movie – YouTube</a:t>
            </a:r>
            <a:r>
              <a:rPr lang="en-GB" dirty="0">
                <a:latin typeface="Arial" panose="020B0604020202020204" pitchFamily="34" charset="0"/>
                <a:cs typeface="Arial" panose="020B0604020202020204" pitchFamily="34" charset="0"/>
              </a:rPr>
              <a:t> (ART)</a:t>
            </a:r>
          </a:p>
          <a:p>
            <a:r>
              <a:rPr lang="en-GB" dirty="0">
                <a:latin typeface="Arial" panose="020B0604020202020204" pitchFamily="34" charset="0"/>
                <a:cs typeface="Arial" panose="020B0604020202020204" pitchFamily="34" charset="0"/>
                <a:hlinkClick r:id="rId12"/>
              </a:rPr>
              <a:t>Edna </a:t>
            </a:r>
            <a:r>
              <a:rPr lang="en-GB" dirty="0" err="1">
                <a:latin typeface="Arial" panose="020B0604020202020204" pitchFamily="34" charset="0"/>
                <a:cs typeface="Arial" panose="020B0604020202020204" pitchFamily="34" charset="0"/>
                <a:hlinkClick r:id="rId12"/>
              </a:rPr>
              <a:t>Grabham</a:t>
            </a:r>
            <a:r>
              <a:rPr lang="en-GB" dirty="0">
                <a:latin typeface="Arial" panose="020B0604020202020204" pitchFamily="34" charset="0"/>
                <a:cs typeface="Arial" panose="020B0604020202020204" pitchFamily="34" charset="0"/>
                <a:hlinkClick r:id="rId12"/>
              </a:rPr>
              <a:t> Memorial Education Trust (treblesgoing.org.uk)</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3"/>
              </a:rPr>
              <a:t>https://www.whitingsociety.org.uk/articles/articles.html</a:t>
            </a:r>
            <a:endParaRPr lang="en-GB"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a:extLst>
              <a:ext uri="{FF2B5EF4-FFF2-40B4-BE49-F238E27FC236}">
                <a16:creationId xmlns:a16="http://schemas.microsoft.com/office/drawing/2014/main" id="{2C427D43-B08A-4893-87E9-A7E2066BE8F4}"/>
              </a:ext>
            </a:extLst>
          </p:cNvPr>
          <p:cNvSpPr>
            <a:spLocks noGrp="1"/>
          </p:cNvSpPr>
          <p:nvPr>
            <p:ph type="sldNum" sz="quarter" idx="12"/>
          </p:nvPr>
        </p:nvSpPr>
        <p:spPr/>
        <p:txBody>
          <a:bodyPr/>
          <a:lstStyle/>
          <a:p>
            <a:fld id="{7CE3A693-B538-4C15-B22E-7E4052AA242D}" type="slidenum">
              <a:rPr lang="en-GB" smtClean="0"/>
              <a:t>7</a:t>
            </a:fld>
            <a:endParaRPr lang="en-GB"/>
          </a:p>
        </p:txBody>
      </p:sp>
    </p:spTree>
    <p:extLst>
      <p:ext uri="{BB962C8B-B14F-4D97-AF65-F5344CB8AC3E}">
        <p14:creationId xmlns:p14="http://schemas.microsoft.com/office/powerpoint/2010/main" val="378780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FCAF-68D4-4DC8-980F-C0B38EBDE93B}"/>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‘Home made’ learning</a:t>
            </a:r>
          </a:p>
        </p:txBody>
      </p:sp>
      <p:sp>
        <p:nvSpPr>
          <p:cNvPr id="3" name="Content Placeholder 2">
            <a:extLst>
              <a:ext uri="{FF2B5EF4-FFF2-40B4-BE49-F238E27FC236}">
                <a16:creationId xmlns:a16="http://schemas.microsoft.com/office/drawing/2014/main" id="{2E86DA94-83ED-4A0D-9AE7-7BE7BFC4B475}"/>
              </a:ext>
            </a:extLst>
          </p:cNvPr>
          <p:cNvSpPr>
            <a:spLocks noGrp="1"/>
          </p:cNvSpPr>
          <p:nvPr>
            <p:ph idx="1"/>
          </p:nvPr>
        </p:nvSpPr>
        <p:spPr/>
        <p:txBody>
          <a:bodyPr>
            <a:normAutofit fontScale="92500" lnSpcReduction="20000"/>
          </a:bodyPr>
          <a:lstStyle/>
          <a:p>
            <a:pPr marL="0" indent="0">
              <a:buNone/>
            </a:pPr>
            <a:r>
              <a:rPr lang="en-GB" dirty="0">
                <a:latin typeface="Arial" panose="020B0604020202020204" pitchFamily="34" charset="0"/>
                <a:cs typeface="Arial" panose="020B0604020202020204" pitchFamily="34" charset="0"/>
              </a:rPr>
              <a:t>For an individual, a specific tower or a specific skill. Take a free resource and explain clearly why it is worth watching or listening to – then follow up.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a:t>
            </a:r>
            <a:r>
              <a:rPr lang="en-GB" u="sng" dirty="0">
                <a:latin typeface="Arial" panose="020B0604020202020204" pitchFamily="34" charset="0"/>
                <a:cs typeface="Arial" panose="020B0604020202020204" pitchFamily="34" charset="0"/>
              </a:rPr>
              <a:t>our</a:t>
            </a:r>
            <a:r>
              <a:rPr lang="en-GB" dirty="0">
                <a:latin typeface="Arial" panose="020B0604020202020204" pitchFamily="34" charset="0"/>
                <a:cs typeface="Arial" panose="020B0604020202020204" pitchFamily="34" charset="0"/>
              </a:rPr>
              <a:t> bells should sound </a:t>
            </a:r>
            <a:r>
              <a:rPr lang="en-GB" dirty="0">
                <a:latin typeface="Arial" panose="020B0604020202020204" pitchFamily="34" charset="0"/>
                <a:cs typeface="Arial" panose="020B0604020202020204" pitchFamily="34" charset="0"/>
                <a:hlinkClick r:id="rId3"/>
              </a:rPr>
              <a:t>https://youtu.be/sO0g1JJeLI8</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It is always easier to see in slow motion </a:t>
            </a:r>
            <a:r>
              <a:rPr lang="en-GB" dirty="0">
                <a:latin typeface="Arial" panose="020B0604020202020204" pitchFamily="34" charset="0"/>
                <a:cs typeface="Arial" panose="020B0604020202020204" pitchFamily="34" charset="0"/>
                <a:hlinkClick r:id="rId4"/>
              </a:rPr>
              <a:t>https://youtu.be/fRsSECKnK_s</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We should aim to ring as well as this </a:t>
            </a:r>
          </a:p>
          <a:p>
            <a:pPr marL="0" indent="0">
              <a:buNone/>
            </a:pPr>
            <a:r>
              <a:rPr lang="en-GB" dirty="0">
                <a:latin typeface="Arial" panose="020B0604020202020204" pitchFamily="34" charset="0"/>
                <a:cs typeface="Arial" panose="020B0604020202020204" pitchFamily="34" charset="0"/>
                <a:hlinkClick r:id="rId5"/>
              </a:rPr>
              <a:t>https://www.youtube.com/watch?v=KaWD8Y0MVJs</a:t>
            </a:r>
            <a:r>
              <a:rPr lang="en-GB" dirty="0">
                <a:latin typeface="Arial" panose="020B0604020202020204" pitchFamily="34" charset="0"/>
                <a:cs typeface="Arial" panose="020B0604020202020204" pitchFamily="34" charset="0"/>
              </a:rPr>
              <a:t>  or</a:t>
            </a:r>
          </a:p>
          <a:p>
            <a:pPr marL="0" indent="0">
              <a:buNone/>
            </a:pPr>
            <a:r>
              <a:rPr lang="en-GB" dirty="0">
                <a:latin typeface="Arial" panose="020B0604020202020204" pitchFamily="34" charset="0"/>
                <a:cs typeface="Arial" panose="020B0604020202020204" pitchFamily="34" charset="0"/>
                <a:hlinkClick r:id="rId6"/>
              </a:rPr>
              <a:t>https://youtu.be/AYhXgk4DcUI</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Let us broaden our horizons </a:t>
            </a:r>
            <a:r>
              <a:rPr lang="en-GB" dirty="0">
                <a:latin typeface="Arial" panose="020B0604020202020204" pitchFamily="34" charset="0"/>
                <a:cs typeface="Arial" panose="020B0604020202020204" pitchFamily="34" charset="0"/>
                <a:hlinkClick r:id="rId7"/>
              </a:rPr>
              <a:t>https://youtu.be/V_GZej52LSY</a:t>
            </a:r>
            <a:r>
              <a:rPr lang="en-GB" dirty="0">
                <a:latin typeface="Arial" panose="020B0604020202020204" pitchFamily="34" charset="0"/>
                <a:cs typeface="Arial" panose="020B0604020202020204" pitchFamily="34" charset="0"/>
              </a:rPr>
              <a:t> </a:t>
            </a:r>
          </a:p>
          <a:p>
            <a:endParaRPr lang="en-GB" dirty="0"/>
          </a:p>
        </p:txBody>
      </p:sp>
      <p:sp>
        <p:nvSpPr>
          <p:cNvPr id="6" name="Slide Number Placeholder 5">
            <a:extLst>
              <a:ext uri="{FF2B5EF4-FFF2-40B4-BE49-F238E27FC236}">
                <a16:creationId xmlns:a16="http://schemas.microsoft.com/office/drawing/2014/main" id="{93EC81D5-AE49-4D7A-9F07-DABDBE487C66}"/>
              </a:ext>
            </a:extLst>
          </p:cNvPr>
          <p:cNvSpPr>
            <a:spLocks noGrp="1"/>
          </p:cNvSpPr>
          <p:nvPr>
            <p:ph type="sldNum" sz="quarter" idx="12"/>
          </p:nvPr>
        </p:nvSpPr>
        <p:spPr/>
        <p:txBody>
          <a:bodyPr/>
          <a:lstStyle/>
          <a:p>
            <a:fld id="{7CE3A693-B538-4C15-B22E-7E4052AA242D}" type="slidenum">
              <a:rPr lang="en-GB" smtClean="0"/>
              <a:t>8</a:t>
            </a:fld>
            <a:endParaRPr lang="en-GB"/>
          </a:p>
        </p:txBody>
      </p:sp>
    </p:spTree>
    <p:extLst>
      <p:ext uri="{BB962C8B-B14F-4D97-AF65-F5344CB8AC3E}">
        <p14:creationId xmlns:p14="http://schemas.microsoft.com/office/powerpoint/2010/main" val="305627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F335-26BD-4B58-9B39-D37B64696348}"/>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And also…</a:t>
            </a:r>
          </a:p>
        </p:txBody>
      </p:sp>
      <p:sp>
        <p:nvSpPr>
          <p:cNvPr id="3" name="Content Placeholder 2">
            <a:extLst>
              <a:ext uri="{FF2B5EF4-FFF2-40B4-BE49-F238E27FC236}">
                <a16:creationId xmlns:a16="http://schemas.microsoft.com/office/drawing/2014/main" id="{C05CB67D-21A2-446C-AFE6-B8BEA6831496}"/>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hlinkClick r:id="rId3"/>
              </a:rPr>
              <a:t>https://odg.org.uk/training/grants-for-training/</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Branches may support training too</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ringers on the move (uses web browser only)</a:t>
            </a:r>
          </a:p>
          <a:p>
            <a:pPr marL="0" indent="0">
              <a:buNone/>
            </a:pPr>
            <a:r>
              <a:rPr lang="en-GB" dirty="0">
                <a:latin typeface="Arial" panose="020B0604020202020204" pitchFamily="34" charset="0"/>
                <a:cs typeface="Arial" panose="020B0604020202020204" pitchFamily="34" charset="0"/>
                <a:hlinkClick r:id="rId4"/>
              </a:rPr>
              <a:t>http://tadhill.com/ringing/index.html?tab=about#</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0" indent="0">
              <a:buNone/>
            </a:pPr>
            <a:endParaRPr lang="en-GB" dirty="0"/>
          </a:p>
        </p:txBody>
      </p:sp>
      <p:sp>
        <p:nvSpPr>
          <p:cNvPr id="6" name="Slide Number Placeholder 5">
            <a:extLst>
              <a:ext uri="{FF2B5EF4-FFF2-40B4-BE49-F238E27FC236}">
                <a16:creationId xmlns:a16="http://schemas.microsoft.com/office/drawing/2014/main" id="{743B82A4-4292-4B66-A183-665D65AEB0BD}"/>
              </a:ext>
            </a:extLst>
          </p:cNvPr>
          <p:cNvSpPr>
            <a:spLocks noGrp="1"/>
          </p:cNvSpPr>
          <p:nvPr>
            <p:ph type="sldNum" sz="quarter" idx="12"/>
          </p:nvPr>
        </p:nvSpPr>
        <p:spPr/>
        <p:txBody>
          <a:bodyPr/>
          <a:lstStyle/>
          <a:p>
            <a:fld id="{7CE3A693-B538-4C15-B22E-7E4052AA242D}" type="slidenum">
              <a:rPr lang="en-GB" smtClean="0"/>
              <a:t>9</a:t>
            </a:fld>
            <a:endParaRPr lang="en-GB"/>
          </a:p>
        </p:txBody>
      </p:sp>
    </p:spTree>
    <p:extLst>
      <p:ext uri="{BB962C8B-B14F-4D97-AF65-F5344CB8AC3E}">
        <p14:creationId xmlns:p14="http://schemas.microsoft.com/office/powerpoint/2010/main" val="4092131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403</TotalTime>
  <Words>1651</Words>
  <Application>Microsoft Office PowerPoint</Application>
  <PresentationFormat>Widescreen</PresentationFormat>
  <Paragraphs>140</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Courses and resources 2022</vt:lpstr>
      <vt:lpstr>This presentation:</vt:lpstr>
      <vt:lpstr>Face to face in 2022 - ODG</vt:lpstr>
      <vt:lpstr>More face to face opportunities</vt:lpstr>
      <vt:lpstr>Online resources  Well known resources (1 of 2) </vt:lpstr>
      <vt:lpstr>Well known resources (2 of 2)</vt:lpstr>
      <vt:lpstr>Good examples</vt:lpstr>
      <vt:lpstr>‘Home made’ learning</vt:lpstr>
      <vt:lpstr>And also…</vt:lpstr>
      <vt:lpstr>Appendix – from Association websites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Courses and resources</dc:title>
  <dc:creator>Elizabeth Mullett</dc:creator>
  <cp:lastModifiedBy>Elizabeth Mullett</cp:lastModifiedBy>
  <cp:revision>16</cp:revision>
  <dcterms:created xsi:type="dcterms:W3CDTF">2022-04-25T16:08:25Z</dcterms:created>
  <dcterms:modified xsi:type="dcterms:W3CDTF">2022-04-30T06:41:05Z</dcterms:modified>
</cp:coreProperties>
</file>