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</p:sldMasterIdLst>
  <p:notesMasterIdLst>
    <p:notesMasterId r:id="rId21"/>
  </p:notesMasterIdLst>
  <p:sldIdLst>
    <p:sldId id="410" r:id="rId2"/>
    <p:sldId id="381" r:id="rId3"/>
    <p:sldId id="420" r:id="rId4"/>
    <p:sldId id="384" r:id="rId5"/>
    <p:sldId id="383" r:id="rId6"/>
    <p:sldId id="391" r:id="rId7"/>
    <p:sldId id="412" r:id="rId8"/>
    <p:sldId id="425" r:id="rId9"/>
    <p:sldId id="396" r:id="rId10"/>
    <p:sldId id="393" r:id="rId11"/>
    <p:sldId id="422" r:id="rId12"/>
    <p:sldId id="424" r:id="rId13"/>
    <p:sldId id="403" r:id="rId14"/>
    <p:sldId id="401" r:id="rId15"/>
    <p:sldId id="402" r:id="rId16"/>
    <p:sldId id="404" r:id="rId17"/>
    <p:sldId id="413" r:id="rId18"/>
    <p:sldId id="414" r:id="rId19"/>
    <p:sldId id="41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20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62" autoAdjust="0"/>
    <p:restoredTop sz="94773" autoAdjust="0"/>
  </p:normalViewPr>
  <p:slideViewPr>
    <p:cSldViewPr>
      <p:cViewPr varScale="1">
        <p:scale>
          <a:sx n="74" d="100"/>
          <a:sy n="74" d="100"/>
        </p:scale>
        <p:origin x="1483" y="1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431E9-B8B8-45E6-B826-62120C759058}" type="datetimeFigureOut">
              <a:rPr lang="en-GB" smtClean="0"/>
              <a:pPr/>
              <a:t>10/02/2024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D4409-D7F7-4FFE-92DB-F75B97ABE0F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88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275B-56A3-4D72-98C4-EDF4A927E1F5}" type="datetimeFigureOut">
              <a:rPr lang="en-GB" smtClean="0"/>
              <a:pPr/>
              <a:t>10/02/2024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3BCF-93CC-47A5-A979-40285BAA282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275B-56A3-4D72-98C4-EDF4A927E1F5}" type="datetimeFigureOut">
              <a:rPr lang="en-GB" smtClean="0"/>
              <a:pPr/>
              <a:t>10/02/2024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3BCF-93CC-47A5-A979-40285BAA282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275B-56A3-4D72-98C4-EDF4A927E1F5}" type="datetimeFigureOut">
              <a:rPr lang="en-GB" smtClean="0"/>
              <a:pPr/>
              <a:t>10/02/2024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3BCF-93CC-47A5-A979-40285BAA282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275B-56A3-4D72-98C4-EDF4A927E1F5}" type="datetimeFigureOut">
              <a:rPr lang="en-GB" smtClean="0"/>
              <a:pPr/>
              <a:t>10/02/2024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3BCF-93CC-47A5-A979-40285BAA282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663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571500" indent="-5715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3600"/>
            </a:lvl1pPr>
            <a:lvl2pPr marL="964692" indent="-571500">
              <a:buClr>
                <a:schemeClr val="tx2"/>
              </a:buClr>
              <a:buFont typeface="Arial" panose="020B0604020202020204" pitchFamily="34" charset="0"/>
              <a:buChar char="•"/>
              <a:defRPr sz="3600"/>
            </a:lvl2pPr>
            <a:lvl3pPr marL="1239012" indent="-571500">
              <a:buClr>
                <a:schemeClr val="tx2"/>
              </a:buClr>
              <a:buFont typeface="Arial" panose="020B0604020202020204" pitchFamily="34" charset="0"/>
              <a:buChar char="•"/>
              <a:defRPr sz="3600"/>
            </a:lvl3pPr>
            <a:lvl4pPr marL="1549908" indent="-571500">
              <a:buClr>
                <a:schemeClr val="tx2"/>
              </a:buClr>
              <a:buFont typeface="Arial" panose="020B0604020202020204" pitchFamily="34" charset="0"/>
              <a:buChar char="•"/>
              <a:defRPr sz="3600"/>
            </a:lvl4pPr>
            <a:lvl5pPr marL="1824228" indent="-571500">
              <a:buClr>
                <a:schemeClr val="tx2"/>
              </a:buClr>
              <a:buFont typeface="Arial" panose="020B0604020202020204" pitchFamily="34" charset="0"/>
              <a:buChar char="•"/>
              <a:defRPr sz="3600"/>
            </a:lvl5pPr>
          </a:lstStyle>
          <a:p>
            <a:pPr lvl="0" eaLnBrk="1" latinLnBrk="0" hangingPunct="1"/>
            <a:r>
              <a:rPr lang="en-US" dirty="0"/>
              <a:t> Click to edit Master text styles</a:t>
            </a:r>
          </a:p>
          <a:p>
            <a:pPr lvl="1" eaLnBrk="1" latinLnBrk="0" hangingPunct="1"/>
            <a:r>
              <a:rPr lang="en-US" dirty="0"/>
              <a:t> Second level</a:t>
            </a:r>
          </a:p>
          <a:p>
            <a:pPr lvl="2" eaLnBrk="1" latinLnBrk="0" hangingPunct="1"/>
            <a:r>
              <a:rPr lang="en-US" dirty="0"/>
              <a:t> Third level</a:t>
            </a:r>
          </a:p>
          <a:p>
            <a:pPr lvl="3" eaLnBrk="1" latinLnBrk="0" hangingPunct="1"/>
            <a:r>
              <a:rPr lang="en-US" dirty="0"/>
              <a:t> Fourth level</a:t>
            </a:r>
          </a:p>
          <a:p>
            <a:pPr lvl="4" eaLnBrk="1" latinLnBrk="0" hangingPunct="1"/>
            <a:r>
              <a:rPr lang="en-US" dirty="0"/>
              <a:t> 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275B-56A3-4D72-98C4-EDF4A927E1F5}" type="datetimeFigureOut">
              <a:rPr lang="en-GB" smtClean="0"/>
              <a:pPr/>
              <a:t>10/02/2024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3BCF-93CC-47A5-A979-40285BAA282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275B-56A3-4D72-98C4-EDF4A927E1F5}" type="datetimeFigureOut">
              <a:rPr lang="en-GB" smtClean="0"/>
              <a:pPr/>
              <a:t>10/02/2024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3BCF-93CC-47A5-A979-40285BAA282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275B-56A3-4D72-98C4-EDF4A927E1F5}" type="datetimeFigureOut">
              <a:rPr lang="en-GB" smtClean="0"/>
              <a:pPr/>
              <a:t>10/02/2024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3BCF-93CC-47A5-A979-40285BAA282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275B-56A3-4D72-98C4-EDF4A927E1F5}" type="datetimeFigureOut">
              <a:rPr lang="en-GB" smtClean="0"/>
              <a:pPr/>
              <a:t>10/02/2024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3BCF-93CC-47A5-A979-40285BAA282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275B-56A3-4D72-98C4-EDF4A927E1F5}" type="datetimeFigureOut">
              <a:rPr lang="en-GB" smtClean="0"/>
              <a:pPr/>
              <a:t>10/02/2024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3BCF-93CC-47A5-A979-40285BAA282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275B-56A3-4D72-98C4-EDF4A927E1F5}" type="datetimeFigureOut">
              <a:rPr lang="en-GB" smtClean="0"/>
              <a:pPr/>
              <a:t>10/02/2024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3BCF-93CC-47A5-A979-40285BAA282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275B-56A3-4D72-98C4-EDF4A927E1F5}" type="datetimeFigureOut">
              <a:rPr lang="en-GB" smtClean="0"/>
              <a:pPr/>
              <a:t>10/02/2024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B3BCF-93CC-47A5-A979-40285BAA282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275B-56A3-4D72-98C4-EDF4A927E1F5}" type="datetimeFigureOut">
              <a:rPr lang="en-GB" smtClean="0"/>
              <a:pPr/>
              <a:t>10/02/2024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2BB3BCF-93CC-47A5-A979-40285BAA282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517275B-56A3-4D72-98C4-EDF4A927E1F5}" type="datetimeFigureOut">
              <a:rPr lang="en-GB" smtClean="0"/>
              <a:pPr/>
              <a:t>10/02/2024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2BB3BCF-93CC-47A5-A979-40285BAA2824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odg.org.uk/sub-committees/towers-and-belfries/odg-tower-maintenance-award-scheme/" TargetMode="External"/><Relationship Id="rId13" Type="http://schemas.openxmlformats.org/officeDocument/2006/relationships/hyperlink" Target="https://odg.org.uk/sub-committees/towers-and-belfries/towers-and-belfries-records/" TargetMode="External"/><Relationship Id="rId3" Type="http://schemas.openxmlformats.org/officeDocument/2006/relationships/hyperlink" Target="https://odg.org.uk/sub-committees/towers-and-belfries/apply-to-odg-bell-fund/" TargetMode="External"/><Relationship Id="rId7" Type="http://schemas.openxmlformats.org/officeDocument/2006/relationships/hyperlink" Target="https://odg.org.uk/sub-committees/towers-and-belfries/helpful-documents/" TargetMode="External"/><Relationship Id="rId12" Type="http://schemas.openxmlformats.org/officeDocument/2006/relationships/hyperlink" Target="https://odg.org.uk/sub-committees/towers-and-belfries/rope-splicing/" TargetMode="External"/><Relationship Id="rId17" Type="http://schemas.openxmlformats.org/officeDocument/2006/relationships/hyperlink" Target="mailto:tbsecretary@odg.org.uk" TargetMode="External"/><Relationship Id="rId2" Type="http://schemas.openxmlformats.org/officeDocument/2006/relationships/hyperlink" Target="https://odg.org.uk/sub-committees/towers-and-belfries/" TargetMode="External"/><Relationship Id="rId16" Type="http://schemas.openxmlformats.org/officeDocument/2006/relationships/hyperlink" Target="mailto:tbchair@odg.org.u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dg.org.uk/sub-committees/towers-and-belfries/courses/" TargetMode="External"/><Relationship Id="rId11" Type="http://schemas.openxmlformats.org/officeDocument/2006/relationships/hyperlink" Target="https://odg.org.uk/sub-committees/towers-and-belfries/restoration-and-rehanging/" TargetMode="External"/><Relationship Id="rId5" Type="http://schemas.openxmlformats.org/officeDocument/2006/relationships/hyperlink" Target="https://odg.org.uk/sub-committees/towers-and-belfries/belfry-safety/" TargetMode="External"/><Relationship Id="rId15" Type="http://schemas.openxmlformats.org/officeDocument/2006/relationships/hyperlink" Target="https://odg.org.uk/sub-committees/towers-and-belfries/towers-and-belfries-team/" TargetMode="External"/><Relationship Id="rId10" Type="http://schemas.openxmlformats.org/officeDocument/2006/relationships/hyperlink" Target="https://odg.org.uk/sub-committees/towers-and-belfries/redundant-bells/" TargetMode="External"/><Relationship Id="rId4" Type="http://schemas.openxmlformats.org/officeDocument/2006/relationships/hyperlink" Target="https://odg.org.uk/sub-committees/towers-and-belfries/belfry-inspections/" TargetMode="External"/><Relationship Id="rId9" Type="http://schemas.openxmlformats.org/officeDocument/2006/relationships/hyperlink" Target="https://odg.org.uk/sub-committees/towers-and-belfries/odg-tower-maintenance-award-scheme/tower-maintenance-award-scheme-reports/" TargetMode="External"/><Relationship Id="rId14" Type="http://schemas.openxmlformats.org/officeDocument/2006/relationships/hyperlink" Target="https://odg.org.uk/sub-committees/towers-and-belfries/towers-and-belfries-sub-committee-terms-of-reference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odg.org.uk/sub-committees/towers-and-belfries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/>
              <a:t>Bell Rope Maintenance and Management Workshop</a:t>
            </a:r>
          </a:p>
        </p:txBody>
      </p:sp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457200" y="3356992"/>
            <a:ext cx="6131024" cy="77344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  <a:defRPr/>
            </a:pPr>
            <a:r>
              <a:rPr lang="en-US" dirty="0"/>
              <a:t>Oxford Diocesan Guild</a:t>
            </a:r>
          </a:p>
          <a:p>
            <a:pPr marL="0" indent="0">
              <a:buNone/>
              <a:defRPr/>
            </a:pPr>
            <a:r>
              <a:rPr lang="en-US" dirty="0"/>
              <a:t>Towers &amp; Belfries Committee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4716016" y="1930659"/>
            <a:ext cx="3816797" cy="4347362"/>
            <a:chOff x="3742" y="1888"/>
            <a:chExt cx="1633" cy="1860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3742" y="1888"/>
              <a:ext cx="1633" cy="1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42" y="1888"/>
              <a:ext cx="1634" cy="1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63233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704088"/>
            <a:ext cx="7571184" cy="636680"/>
          </a:xfrm>
        </p:spPr>
        <p:txBody>
          <a:bodyPr/>
          <a:lstStyle/>
          <a:p>
            <a:pPr>
              <a:defRPr/>
            </a:pPr>
            <a:r>
              <a:rPr lang="en-GB" sz="2800" b="1" dirty="0"/>
              <a:t>Identifying problems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 b="1114"/>
          <a:stretch>
            <a:fillRect/>
          </a:stretch>
        </p:blipFill>
        <p:spPr bwMode="auto">
          <a:xfrm>
            <a:off x="1979712" y="1700808"/>
            <a:ext cx="4701381" cy="495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2209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b="1" dirty="0"/>
              <a:t>Rope Wear – Garter Hole to Tail – 1</a:t>
            </a:r>
            <a:br>
              <a:rPr lang="en-US" sz="3600" b="1" dirty="0"/>
            </a:br>
            <a:r>
              <a:rPr lang="en-US" sz="2200" dirty="0"/>
              <a:t>(with wheel, rope, pulleys, ceiling bosses </a:t>
            </a:r>
            <a:r>
              <a:rPr lang="en-US" sz="2200" dirty="0" err="1"/>
              <a:t>etc</a:t>
            </a:r>
            <a:r>
              <a:rPr lang="en-US" sz="2200" dirty="0"/>
              <a:t>)</a:t>
            </a:r>
            <a:endParaRPr lang="en-GB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1484784"/>
            <a:ext cx="878497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en-GB" sz="2000" dirty="0"/>
              <a:t>Garter hole </a:t>
            </a:r>
          </a:p>
          <a:p>
            <a:pPr marL="742950" lvl="1" indent="-285750">
              <a:buFontTx/>
              <a:buChar char="-"/>
            </a:pPr>
            <a:r>
              <a:rPr lang="en-GB" sz="2000" dirty="0"/>
              <a:t>Protecting sleeves</a:t>
            </a:r>
          </a:p>
          <a:p>
            <a:pPr marL="742950" lvl="1" indent="-285750">
              <a:buFontTx/>
              <a:buChar char="-"/>
            </a:pPr>
            <a:r>
              <a:rPr lang="en-GB" sz="2000" dirty="0"/>
              <a:t>Protect garter holes with “bobbins”</a:t>
            </a:r>
          </a:p>
          <a:p>
            <a:pPr marL="742950" lvl="1" indent="-285750">
              <a:buFontTx/>
              <a:buChar char="-"/>
            </a:pPr>
            <a:r>
              <a:rPr lang="en-GB" sz="2000" dirty="0"/>
              <a:t>Beware of hidden sharp edges</a:t>
            </a:r>
          </a:p>
          <a:p>
            <a:pPr marL="285750" indent="-285750">
              <a:buFontTx/>
              <a:buChar char="-"/>
            </a:pPr>
            <a:r>
              <a:rPr lang="en-GB" sz="2000" dirty="0"/>
              <a:t>Wheel</a:t>
            </a:r>
          </a:p>
          <a:p>
            <a:pPr marL="742950" lvl="1" indent="-285750">
              <a:buFontTx/>
              <a:buChar char="-"/>
            </a:pPr>
            <a:r>
              <a:rPr lang="en-GB" sz="2000" dirty="0"/>
              <a:t>Beware of splinters, protruding nails, screws etc</a:t>
            </a:r>
          </a:p>
          <a:p>
            <a:pPr marL="742950" lvl="1" indent="-285750">
              <a:buFontTx/>
              <a:buChar char="-"/>
            </a:pPr>
            <a:r>
              <a:rPr lang="en-GB" sz="2000" dirty="0"/>
              <a:t>Warped, thus wearing rope on the shrouding</a:t>
            </a:r>
          </a:p>
          <a:p>
            <a:pPr marL="742950" lvl="1" indent="-285750">
              <a:buFontTx/>
              <a:buChar char="-"/>
            </a:pPr>
            <a:r>
              <a:rPr lang="en-GB" sz="2000" dirty="0"/>
              <a:t>Watch rope travel with bell ringing (carefully &amp; safely) with clapper tied</a:t>
            </a:r>
          </a:p>
          <a:p>
            <a:pPr marL="285750" indent="-285750">
              <a:buFontTx/>
              <a:buChar char="-"/>
            </a:pPr>
            <a:r>
              <a:rPr lang="en-GB" sz="2000" dirty="0"/>
              <a:t>Pulley</a:t>
            </a:r>
          </a:p>
          <a:p>
            <a:pPr marL="742950" lvl="1" indent="-285750">
              <a:buFontTx/>
              <a:buChar char="-"/>
            </a:pPr>
            <a:r>
              <a:rPr lang="en-GB" sz="2000" dirty="0"/>
              <a:t>Warped wheel rubs rope down side of pulley box in certain position</a:t>
            </a:r>
          </a:p>
          <a:p>
            <a:pPr marL="742950" lvl="1" indent="-285750">
              <a:buFontTx/>
              <a:buChar char="-"/>
            </a:pPr>
            <a:r>
              <a:rPr lang="en-GB" sz="2000" dirty="0"/>
              <a:t>Out of line with wheel. Rope rubs pulley box all the time</a:t>
            </a:r>
          </a:p>
          <a:p>
            <a:pPr marL="742950" lvl="1" indent="-285750">
              <a:buFontTx/>
              <a:buChar char="-"/>
            </a:pPr>
            <a:r>
              <a:rPr lang="en-GB" sz="2000" dirty="0"/>
              <a:t>Stiff or worn</a:t>
            </a:r>
          </a:p>
          <a:p>
            <a:pPr marL="742950" lvl="1" indent="-285750">
              <a:buFontTx/>
              <a:buChar char="-"/>
            </a:pPr>
            <a:r>
              <a:rPr lang="en-GB" sz="2000" dirty="0"/>
              <a:t>Hidden sharps!</a:t>
            </a:r>
          </a:p>
          <a:p>
            <a:pPr marL="285750" indent="-285750">
              <a:buFontTx/>
              <a:buChar char="-"/>
            </a:pPr>
            <a:r>
              <a:rPr lang="en-GB" sz="2000" dirty="0"/>
              <a:t>Flapping boards</a:t>
            </a:r>
          </a:p>
          <a:p>
            <a:pPr marL="742950" lvl="1" indent="-285750">
              <a:buFontTx/>
              <a:buChar char="-"/>
            </a:pPr>
            <a:r>
              <a:rPr lang="en-GB" sz="2000" dirty="0"/>
              <a:t>Out of line, rough or otherwise not allowing smooth passage</a:t>
            </a:r>
          </a:p>
          <a:p>
            <a:pPr marL="742950" lvl="1" indent="-285750">
              <a:buFontTx/>
              <a:buChar char="-"/>
            </a:pPr>
            <a:r>
              <a:rPr lang="en-GB" sz="2000" dirty="0"/>
              <a:t>Watch while bell ringing (carefully &amp; safely) with clapper tied</a:t>
            </a:r>
          </a:p>
        </p:txBody>
      </p:sp>
    </p:spTree>
    <p:extLst>
      <p:ext uri="{BB962C8B-B14F-4D97-AF65-F5344CB8AC3E}">
        <p14:creationId xmlns:p14="http://schemas.microsoft.com/office/powerpoint/2010/main" val="4226418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b="1" dirty="0"/>
              <a:t>Rope Wear – Garter Hole to Tail – 2</a:t>
            </a:r>
            <a:br>
              <a:rPr lang="en-US" sz="3600" b="1" dirty="0"/>
            </a:br>
            <a:r>
              <a:rPr lang="en-US" sz="2200" dirty="0"/>
              <a:t>(with wheel, rope, pulleys, ceiling bosses </a:t>
            </a:r>
            <a:r>
              <a:rPr lang="en-US" sz="2200" dirty="0" err="1"/>
              <a:t>etc</a:t>
            </a:r>
            <a:r>
              <a:rPr lang="en-US" sz="2200" dirty="0"/>
              <a:t>)</a:t>
            </a:r>
            <a:endParaRPr lang="en-GB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1484784"/>
            <a:ext cx="878497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000" dirty="0"/>
              <a:t>Ceiling bosses</a:t>
            </a:r>
          </a:p>
          <a:p>
            <a:pPr marL="742950" lvl="1" indent="-285750">
              <a:buFontTx/>
              <a:buChar char="-"/>
            </a:pPr>
            <a:r>
              <a:rPr lang="en-GB" sz="2000" dirty="0"/>
              <a:t>In line</a:t>
            </a:r>
          </a:p>
          <a:p>
            <a:pPr marL="742950" lvl="1" indent="-285750">
              <a:buFontTx/>
              <a:buChar char="-"/>
            </a:pPr>
            <a:r>
              <a:rPr lang="en-GB" sz="2000" dirty="0"/>
              <a:t>If not, do they need intermediate pulleys?</a:t>
            </a:r>
          </a:p>
          <a:p>
            <a:pPr marL="742950" lvl="1" indent="-285750">
              <a:buFontTx/>
              <a:buChar char="-"/>
            </a:pPr>
            <a:r>
              <a:rPr lang="en-GB" sz="2000" dirty="0"/>
              <a:t>Nice and smooth</a:t>
            </a:r>
          </a:p>
          <a:p>
            <a:pPr marL="285750" indent="-285750">
              <a:buFontTx/>
              <a:buChar char="-"/>
            </a:pPr>
            <a:r>
              <a:rPr lang="en-GB" sz="2000" dirty="0"/>
              <a:t>Rope guide (if fitted)</a:t>
            </a:r>
          </a:p>
          <a:p>
            <a:pPr marL="742950" lvl="1" indent="-285750">
              <a:buFontTx/>
              <a:buChar char="-"/>
            </a:pPr>
            <a:r>
              <a:rPr lang="en-GB" sz="2000" dirty="0"/>
              <a:t>At the right height </a:t>
            </a:r>
          </a:p>
          <a:p>
            <a:pPr marL="1200150" lvl="2" indent="-285750">
              <a:buFontTx/>
              <a:buChar char="-"/>
            </a:pPr>
            <a:r>
              <a:rPr lang="en-GB" sz="2000" dirty="0"/>
              <a:t>tenor sally doesn’t go right through</a:t>
            </a:r>
          </a:p>
          <a:p>
            <a:pPr marL="1200150" lvl="2" indent="-285750">
              <a:buFontTx/>
              <a:buChar char="-"/>
            </a:pPr>
            <a:r>
              <a:rPr lang="en-GB" sz="2000" dirty="0"/>
              <a:t>treble sally (probably) just reaches it</a:t>
            </a:r>
          </a:p>
          <a:p>
            <a:pPr marL="1200150" lvl="2" indent="-285750">
              <a:buFontTx/>
              <a:buChar char="-"/>
            </a:pPr>
            <a:r>
              <a:rPr lang="en-GB" sz="2000" dirty="0"/>
              <a:t>Too high and sallies “bounce” coming down.</a:t>
            </a:r>
          </a:p>
          <a:p>
            <a:pPr marL="1200150" lvl="2" indent="-285750">
              <a:buFontTx/>
              <a:buChar char="-"/>
            </a:pPr>
            <a:r>
              <a:rPr lang="en-GB" sz="2000" dirty="0"/>
              <a:t>Too low and sally tops wear prematurely</a:t>
            </a:r>
          </a:p>
          <a:p>
            <a:pPr marL="742950" lvl="1" indent="-285750">
              <a:buFontTx/>
              <a:buChar char="-"/>
            </a:pPr>
            <a:r>
              <a:rPr lang="en-GB" sz="2000" dirty="0"/>
              <a:t>Bosses smooth and with rounded edges?</a:t>
            </a:r>
          </a:p>
          <a:p>
            <a:pPr marL="285750" indent="-285750">
              <a:buFontTx/>
              <a:buChar char="-"/>
            </a:pPr>
            <a:r>
              <a:rPr lang="en-GB" sz="2000" dirty="0"/>
              <a:t>Sallies wear increased by low ceilings</a:t>
            </a:r>
          </a:p>
          <a:p>
            <a:pPr marL="742950" lvl="1" indent="-285750">
              <a:buFontTx/>
              <a:buChar char="-"/>
            </a:pPr>
            <a:r>
              <a:rPr lang="en-GB" sz="2000" dirty="0"/>
              <a:t>Mitigate with</a:t>
            </a:r>
          </a:p>
          <a:p>
            <a:pPr marL="1200150" lvl="2" indent="-285750">
              <a:buFontTx/>
              <a:buChar char="-"/>
            </a:pPr>
            <a:r>
              <a:rPr lang="en-GB" sz="2000" dirty="0"/>
              <a:t>special ceiling bosses</a:t>
            </a:r>
          </a:p>
          <a:p>
            <a:pPr marL="1200150" lvl="2" indent="-285750">
              <a:buFontTx/>
              <a:buChar char="-"/>
            </a:pPr>
            <a:r>
              <a:rPr lang="en-GB" sz="2000" dirty="0"/>
              <a:t>Sally top protecting sleeves</a:t>
            </a:r>
          </a:p>
          <a:p>
            <a:pPr marL="1200150" lvl="2" indent="-285750">
              <a:buFontTx/>
              <a:buChar char="-"/>
            </a:pPr>
            <a:r>
              <a:rPr lang="en-GB" sz="2000" dirty="0"/>
              <a:t>Maybe also special tapered sallies</a:t>
            </a:r>
          </a:p>
        </p:txBody>
      </p:sp>
    </p:spTree>
    <p:extLst>
      <p:ext uri="{BB962C8B-B14F-4D97-AF65-F5344CB8AC3E}">
        <p14:creationId xmlns:p14="http://schemas.microsoft.com/office/powerpoint/2010/main" val="1670357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400" b="1" dirty="0"/>
              <a:t>Rope Management</a:t>
            </a:r>
            <a:endParaRPr lang="en-GB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1484784"/>
            <a:ext cx="8784976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en-GB" sz="2000" dirty="0"/>
              <a:t>Check the ropes at least every month. More frequent if heavily used.</a:t>
            </a:r>
          </a:p>
          <a:p>
            <a:pPr marL="285750" lvl="0" indent="-285750">
              <a:buFontTx/>
              <a:buChar char="-"/>
            </a:pPr>
            <a:r>
              <a:rPr lang="en-GB" sz="2000" dirty="0"/>
              <a:t>If tail worn, replace only tail. If top is worn, replace only top.</a:t>
            </a:r>
          </a:p>
          <a:p>
            <a:pPr marL="285750" lvl="0" indent="-285750">
              <a:buFontTx/>
              <a:buChar char="-"/>
            </a:pPr>
            <a:r>
              <a:rPr lang="en-GB" sz="2000" dirty="0"/>
              <a:t>If sally expired replace rope and keep top &amp; tail for repairs on other ropes!</a:t>
            </a:r>
          </a:p>
          <a:p>
            <a:pPr marL="285750" lvl="0" indent="-285750">
              <a:buFontTx/>
              <a:buChar char="-"/>
            </a:pPr>
            <a:r>
              <a:rPr lang="en-GB" sz="2000" dirty="0"/>
              <a:t>Extend rope life with polyester tops</a:t>
            </a:r>
          </a:p>
          <a:p>
            <a:pPr marL="285750" lvl="0" indent="-285750">
              <a:buFontTx/>
              <a:buChar char="-"/>
            </a:pPr>
            <a:r>
              <a:rPr lang="en-GB" sz="2000" dirty="0"/>
              <a:t>Move hemp rope (and protecting sleeve) position in garter hole periodically</a:t>
            </a:r>
          </a:p>
          <a:p>
            <a:pPr marL="285750" indent="-285750">
              <a:buFontTx/>
              <a:buChar char="-"/>
            </a:pPr>
            <a:r>
              <a:rPr lang="en-GB" sz="2000" dirty="0"/>
              <a:t>Replace/repair poor pulleys, flap boards, bosses, guides, wheels etc (Faculty?)</a:t>
            </a:r>
          </a:p>
          <a:p>
            <a:pPr marL="285750" indent="-285750">
              <a:buFontTx/>
              <a:buChar char="-"/>
            </a:pPr>
            <a:r>
              <a:rPr lang="en-GB" sz="2000" dirty="0"/>
              <a:t>Reposition rope guides (if at wrong height). Needs faculty</a:t>
            </a:r>
          </a:p>
          <a:p>
            <a:pPr marL="285750" lvl="0" indent="-285750">
              <a:buFontTx/>
              <a:buChar char="-"/>
            </a:pPr>
            <a:r>
              <a:rPr lang="en-GB" sz="2000" dirty="0"/>
              <a:t>Rope tail-end drier</a:t>
            </a:r>
          </a:p>
          <a:p>
            <a:pPr marL="742950" lvl="1" indent="-285750">
              <a:buFontTx/>
              <a:buChar char="-"/>
            </a:pPr>
            <a:r>
              <a:rPr lang="en-GB" sz="2000" dirty="0"/>
              <a:t>Stiff ropes wear faster at any weak point.</a:t>
            </a:r>
          </a:p>
          <a:p>
            <a:pPr marL="742950" lvl="1" indent="-285750">
              <a:buFontTx/>
              <a:buChar char="-"/>
            </a:pPr>
            <a:r>
              <a:rPr lang="en-GB" sz="2000" dirty="0"/>
              <a:t>Supple rope easier to ring!</a:t>
            </a:r>
          </a:p>
          <a:p>
            <a:pPr marL="285750" lvl="0" indent="-285750">
              <a:buFontTx/>
              <a:buChar char="-"/>
            </a:pPr>
            <a:r>
              <a:rPr lang="en-GB" sz="2000" dirty="0"/>
              <a:t>Have stock of appropriate size boxes to minimise tail-end adjustment </a:t>
            </a:r>
          </a:p>
          <a:p>
            <a:pPr marL="285750" lvl="0" indent="-285750">
              <a:buFontTx/>
              <a:buChar char="-"/>
            </a:pPr>
            <a:r>
              <a:rPr lang="en-GB" sz="2000" dirty="0"/>
              <a:t>Mats or carpet where ropes land on floor</a:t>
            </a:r>
          </a:p>
          <a:p>
            <a:pPr marL="285750" lvl="0" indent="-285750">
              <a:buFontTx/>
              <a:buChar char="-"/>
            </a:pPr>
            <a:r>
              <a:rPr lang="en-GB" sz="2000" dirty="0"/>
              <a:t>Tuck in tail ends properly </a:t>
            </a:r>
          </a:p>
          <a:p>
            <a:pPr marL="285750" lvl="0" indent="-285750">
              <a:buFontTx/>
              <a:buChar char="-"/>
            </a:pPr>
            <a:r>
              <a:rPr lang="en-GB" sz="2000" dirty="0"/>
              <a:t>NO sticky tape etc on tail-ends</a:t>
            </a:r>
          </a:p>
          <a:p>
            <a:pPr marL="742950" lvl="1" indent="-285750">
              <a:buFontTx/>
              <a:buChar char="-"/>
            </a:pPr>
            <a:r>
              <a:rPr lang="en-GB" sz="2000" dirty="0"/>
              <a:t>Tuck tail-end properly or supply scissors &amp; string for nervous peal ringers!</a:t>
            </a:r>
          </a:p>
          <a:p>
            <a:pPr marL="285750" lvl="0" indent="-285750">
              <a:buFontTx/>
              <a:buChar char="-"/>
            </a:pPr>
            <a:r>
              <a:rPr lang="en-GB" sz="2000" dirty="0"/>
              <a:t>Washing ropes was discussed in the Ringing World (5</a:t>
            </a:r>
            <a:r>
              <a:rPr lang="en-GB" sz="2000" baseline="30000" dirty="0"/>
              <a:t>th</a:t>
            </a:r>
            <a:r>
              <a:rPr lang="en-GB" sz="2000" dirty="0"/>
              <a:t> October 2018, p 952)</a:t>
            </a:r>
          </a:p>
          <a:p>
            <a:r>
              <a:rPr lang="en-GB" dirty="0"/>
              <a:t> </a:t>
            </a:r>
            <a:endParaRPr lang="en-GB" sz="6000" b="1" dirty="0">
              <a:solidFill>
                <a:srgbClr val="C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214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704088"/>
            <a:ext cx="6851104" cy="87766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800" b="1" dirty="0"/>
              <a:t>Seeking help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5004048" y="2205037"/>
            <a:ext cx="3945093" cy="244792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altLang="en-US" sz="2400" dirty="0"/>
              <a:t>If anything seems wrong or untoward or if in doubt always consult the experts for assistance. </a:t>
            </a:r>
          </a:p>
          <a:p>
            <a:pPr>
              <a:spcBef>
                <a:spcPts val="2400"/>
              </a:spcBef>
            </a:pPr>
            <a:r>
              <a:rPr lang="en-US" altLang="en-US" sz="2400" dirty="0"/>
              <a:t>ODG T&amp;B committee members always available or consult a Bell Hanger. </a:t>
            </a:r>
          </a:p>
          <a:p>
            <a:pPr>
              <a:spcBef>
                <a:spcPts val="2400"/>
              </a:spcBef>
            </a:pPr>
            <a:r>
              <a:rPr lang="en-US" altLang="en-US" sz="2400" dirty="0"/>
              <a:t>Our job in the tower is to do routine maintenance and regular checks. 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en-US" altLang="en-US" sz="2400" dirty="0"/>
          </a:p>
        </p:txBody>
      </p:sp>
      <p:pic>
        <p:nvPicPr>
          <p:cNvPr id="32770" name="Picture 2" descr="http://i.dailymail.co.uk/i/pix/2013/11/15/article-2507951-196CDDFA00000578-600_634x4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253" y="2061980"/>
            <a:ext cx="4167396" cy="316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35596" y="5589240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lang="en-US" altLang="en-US" b="1" dirty="0">
                <a:solidFill>
                  <a:srgbClr val="FF0000"/>
                </a:solidFill>
              </a:rPr>
              <a:t>DO NOT ATTEMPT ANYTHING OTHER THAN VERY MINOR WORK YOURSELF</a:t>
            </a:r>
          </a:p>
        </p:txBody>
      </p:sp>
    </p:spTree>
    <p:extLst>
      <p:ext uri="{BB962C8B-B14F-4D97-AF65-F5344CB8AC3E}">
        <p14:creationId xmlns:p14="http://schemas.microsoft.com/office/powerpoint/2010/main" val="87806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4CF01-089D-4D12-8493-0B201D1ED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Gaining Permission….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8AAED-8652-4772-AD0F-3DCA1DEE6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Never carry out work without the permission of the PCC</a:t>
            </a:r>
          </a:p>
          <a:p>
            <a:pPr marL="342900" indent="-342900"/>
            <a:r>
              <a:rPr lang="en-GB" sz="2000" dirty="0"/>
              <a:t>Remember who owns the building and its fittings – including the bells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Give the PCC an annual report on condition. Invite the Vicar or Church Warden to chair your tower AGM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Many tasks require a faculty or permission from the diocese</a:t>
            </a:r>
          </a:p>
          <a:p>
            <a:pPr marL="736092" lvl="1" indent="-342900"/>
            <a:r>
              <a:rPr lang="en-GB" sz="2000" dirty="0"/>
              <a:t>The diocese website will give guidance</a:t>
            </a:r>
          </a:p>
          <a:p>
            <a:pPr marL="736092" lvl="1" indent="-342900"/>
            <a:r>
              <a:rPr lang="en-GB" sz="2000" dirty="0"/>
              <a:t>Ask T&amp;B member r your DAC Bells Advisor if you need further clarity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Listed buildings may require other consents –</a:t>
            </a:r>
          </a:p>
          <a:p>
            <a:pPr marL="736092" lvl="1" indent="-342900"/>
            <a:r>
              <a:rPr lang="en-GB" sz="2000" dirty="0"/>
              <a:t>Historic England</a:t>
            </a:r>
          </a:p>
          <a:p>
            <a:pPr marL="736092" lvl="1" indent="-342900"/>
            <a:r>
              <a:rPr lang="en-GB" sz="2000" dirty="0"/>
              <a:t>Victorian Society</a:t>
            </a:r>
          </a:p>
          <a:p>
            <a:pPr marL="736092" lvl="1" indent="-342900"/>
            <a:r>
              <a:rPr lang="en-GB" sz="2000" dirty="0"/>
              <a:t>SPAB </a:t>
            </a:r>
            <a:r>
              <a:rPr lang="en-GB" sz="2000" dirty="0" err="1"/>
              <a:t>etc</a:t>
            </a:r>
            <a:r>
              <a:rPr lang="en-GB" sz="2000" dirty="0"/>
              <a:t> </a:t>
            </a:r>
            <a:r>
              <a:rPr lang="en-GB" sz="2000" dirty="0" err="1"/>
              <a:t>etc</a:t>
            </a:r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226588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9328" y="704088"/>
            <a:ext cx="7139136" cy="7086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dirty="0"/>
              <a:t>Maintenance schedule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827584" y="2060848"/>
            <a:ext cx="6984776" cy="3168352"/>
          </a:xfrm>
        </p:spPr>
        <p:txBody>
          <a:bodyPr>
            <a:normAutofit/>
          </a:bodyPr>
          <a:lstStyle/>
          <a:p>
            <a:pPr marL="180975" indent="-180975">
              <a:lnSpc>
                <a:spcPct val="100000"/>
              </a:lnSpc>
              <a:spcBef>
                <a:spcPts val="2400"/>
              </a:spcBef>
              <a:buFont typeface="Arial" pitchFamily="34" charset="0"/>
              <a:buChar char="•"/>
            </a:pPr>
            <a:r>
              <a:rPr lang="en-US" altLang="en-US" sz="2400" dirty="0"/>
              <a:t>Monthly – check tails &amp; sallies</a:t>
            </a:r>
          </a:p>
          <a:p>
            <a:pPr marL="180975" indent="-180975">
              <a:lnSpc>
                <a:spcPct val="100000"/>
              </a:lnSpc>
              <a:spcBef>
                <a:spcPts val="2400"/>
              </a:spcBef>
              <a:buFont typeface="Arial" pitchFamily="34" charset="0"/>
              <a:buChar char="•"/>
            </a:pPr>
            <a:r>
              <a:rPr lang="en-US" altLang="en-US" sz="2400" dirty="0"/>
              <a:t>Monthly – check ropes above sallies</a:t>
            </a:r>
          </a:p>
          <a:p>
            <a:pPr marL="180975" indent="-180975">
              <a:lnSpc>
                <a:spcPct val="100000"/>
              </a:lnSpc>
              <a:spcBef>
                <a:spcPts val="2400"/>
              </a:spcBef>
              <a:buFont typeface="Arial" pitchFamily="34" charset="0"/>
              <a:buChar char="•"/>
            </a:pPr>
            <a:r>
              <a:rPr lang="en-US" altLang="en-US" sz="2400" dirty="0"/>
              <a:t>Quarterly – check polyester ropes above sallies</a:t>
            </a:r>
          </a:p>
          <a:p>
            <a:pPr marL="180975" indent="-180975">
              <a:lnSpc>
                <a:spcPct val="100000"/>
              </a:lnSpc>
              <a:spcBef>
                <a:spcPts val="2400"/>
              </a:spcBef>
              <a:buFont typeface="Arial" pitchFamily="34" charset="0"/>
              <a:buChar char="•"/>
            </a:pPr>
            <a:r>
              <a:rPr lang="en-US" altLang="en-US" sz="2400" dirty="0"/>
              <a:t>Half yearly – check rope runs for any new splinters, roughness or snagging</a:t>
            </a:r>
          </a:p>
        </p:txBody>
      </p:sp>
    </p:spTree>
    <p:extLst>
      <p:ext uri="{BB962C8B-B14F-4D97-AF65-F5344CB8AC3E}">
        <p14:creationId xmlns:p14="http://schemas.microsoft.com/office/powerpoint/2010/main" val="2455305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FB9BC-A3A5-48E4-8DB0-9A6B9E8C9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Types of Splice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A9EFF-78EF-4847-ADA8-72C529DA2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dirty="0"/>
              <a:t>Short splice</a:t>
            </a:r>
            <a:endParaRPr lang="en-GB" sz="2800" dirty="0"/>
          </a:p>
          <a:p>
            <a:pPr lvl="1"/>
            <a:r>
              <a:rPr lang="en-GB" sz="2400" dirty="0"/>
              <a:t>splice not going over pulleys</a:t>
            </a:r>
          </a:p>
          <a:p>
            <a:pPr lvl="1"/>
            <a:r>
              <a:rPr lang="en-GB" sz="2400" dirty="0"/>
              <a:t>bulky – six strands thick</a:t>
            </a:r>
          </a:p>
          <a:p>
            <a:pPr lvl="1"/>
            <a:r>
              <a:rPr lang="en-GB" sz="2400" dirty="0"/>
              <a:t>back splice &amp; eye splice (clever short splices!)</a:t>
            </a:r>
          </a:p>
          <a:p>
            <a:r>
              <a:rPr lang="en-GB" sz="3200" dirty="0"/>
              <a:t>Long splice</a:t>
            </a:r>
          </a:p>
          <a:p>
            <a:pPr lvl="1"/>
            <a:r>
              <a:rPr lang="en-GB" sz="2400" dirty="0"/>
              <a:t>only three or four strands thick</a:t>
            </a:r>
          </a:p>
          <a:p>
            <a:pPr lvl="1"/>
            <a:r>
              <a:rPr lang="en-GB" sz="2400" dirty="0"/>
              <a:t>splice over pulleys</a:t>
            </a:r>
          </a:p>
          <a:p>
            <a:pPr lvl="1"/>
            <a:r>
              <a:rPr lang="en-GB" sz="2400" dirty="0"/>
              <a:t>through garter hole</a:t>
            </a:r>
          </a:p>
        </p:txBody>
      </p:sp>
    </p:spTree>
    <p:extLst>
      <p:ext uri="{BB962C8B-B14F-4D97-AF65-F5344CB8AC3E}">
        <p14:creationId xmlns:p14="http://schemas.microsoft.com/office/powerpoint/2010/main" val="3095676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00AF7-8CB6-46B2-85EB-50389535C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Artefacts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835C0-1836-48E7-9422-58084DF95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Model bell</a:t>
            </a:r>
          </a:p>
          <a:p>
            <a:r>
              <a:rPr lang="en-GB" dirty="0"/>
              <a:t>Pulleys</a:t>
            </a:r>
          </a:p>
          <a:p>
            <a:r>
              <a:rPr lang="en-GB" dirty="0"/>
              <a:t>Wheel</a:t>
            </a:r>
          </a:p>
          <a:p>
            <a:r>
              <a:rPr lang="en-GB" dirty="0"/>
              <a:t>Bosses</a:t>
            </a:r>
          </a:p>
          <a:p>
            <a:r>
              <a:rPr lang="en-GB" dirty="0"/>
              <a:t>Ropes</a:t>
            </a:r>
          </a:p>
          <a:p>
            <a:r>
              <a:rPr lang="en-GB" dirty="0"/>
              <a:t>Sally shields</a:t>
            </a:r>
          </a:p>
          <a:p>
            <a:r>
              <a:rPr lang="en-GB" dirty="0"/>
              <a:t>Garter hole sleeves</a:t>
            </a:r>
          </a:p>
          <a:p>
            <a:r>
              <a:rPr lang="en-GB" dirty="0"/>
              <a:t>Polyester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100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93479-3609-492D-A839-DB7CC64D6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Towers &amp; Belfries Advice and Help</a:t>
            </a:r>
            <a:br>
              <a:rPr lang="en-GB" dirty="0"/>
            </a:br>
            <a:endParaRPr lang="en-GB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23B07B37-0E97-4EE7-8E33-958A105B6B65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457200" y="1268760"/>
            <a:ext cx="857929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marL="0" indent="0">
              <a:buNone/>
            </a:pPr>
            <a:r>
              <a:rPr lang="en-GB" dirty="0">
                <a:hlinkClick r:id="rId2"/>
              </a:rPr>
              <a:t>Towers and Belfries Sub-Committee - Oxford Diocesan Guild of Church Bell Ringers (odg.org.uk)</a:t>
            </a:r>
            <a:endParaRPr lang="en-GB" dirty="0"/>
          </a:p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272626"/>
                </a:solidFill>
                <a:effectLst/>
                <a:latin typeface="Arial" panose="020B0604020202020204" pitchFamily="34" charset="0"/>
                <a:hlinkClick r:id="rId3"/>
              </a:rPr>
              <a:t>Apply to ODG Bell Fund</a:t>
            </a:r>
            <a:r>
              <a:rPr lang="en-GB" b="0" i="0" dirty="0">
                <a:solidFill>
                  <a:srgbClr val="272626"/>
                </a:solidFill>
                <a:effectLst/>
                <a:latin typeface="Arial" panose="020B0604020202020204" pitchFamily="34" charset="0"/>
              </a:rPr>
              <a:t>  – grant scheme applications and inspections</a:t>
            </a:r>
          </a:p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272626"/>
                </a:solidFill>
                <a:effectLst/>
                <a:latin typeface="Arial" panose="020B0604020202020204" pitchFamily="34" charset="0"/>
                <a:hlinkClick r:id="rId4"/>
              </a:rPr>
              <a:t>Belfry Inspections</a:t>
            </a:r>
            <a:endParaRPr lang="en-GB" b="0" i="0" dirty="0">
              <a:solidFill>
                <a:srgbClr val="272626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272626"/>
                </a:solidFill>
                <a:effectLst/>
                <a:latin typeface="Arial" panose="020B0604020202020204" pitchFamily="34" charset="0"/>
                <a:hlinkClick r:id="rId5"/>
              </a:rPr>
              <a:t>Belfry Safety</a:t>
            </a:r>
            <a:endParaRPr lang="en-GB" b="0" i="0" dirty="0">
              <a:solidFill>
                <a:srgbClr val="272626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272626"/>
                </a:solidFill>
                <a:effectLst/>
                <a:latin typeface="Arial" panose="020B0604020202020204" pitchFamily="34" charset="0"/>
                <a:hlinkClick r:id="rId6"/>
              </a:rPr>
              <a:t>Courses</a:t>
            </a:r>
            <a:r>
              <a:rPr lang="en-GB" b="0" i="0" dirty="0">
                <a:solidFill>
                  <a:srgbClr val="272626"/>
                </a:solidFill>
                <a:effectLst/>
                <a:latin typeface="Arial" panose="020B0604020202020204" pitchFamily="34" charset="0"/>
              </a:rPr>
              <a:t> – all aspects of tower and rope maintenance and the potential for minor improvements.</a:t>
            </a:r>
          </a:p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272626"/>
                </a:solidFill>
                <a:effectLst/>
                <a:latin typeface="Arial" panose="020B0604020202020204" pitchFamily="34" charset="0"/>
                <a:hlinkClick r:id="rId7"/>
              </a:rPr>
              <a:t>Helpful documents, links, and videos</a:t>
            </a:r>
            <a:r>
              <a:rPr lang="en-GB" b="0" i="0" dirty="0">
                <a:solidFill>
                  <a:srgbClr val="272626"/>
                </a:solidFill>
                <a:effectLst/>
                <a:latin typeface="Arial" panose="020B0604020202020204" pitchFamily="34" charset="0"/>
              </a:rPr>
              <a:t> –  including clappers, risk assessments, odd </a:t>
            </a:r>
            <a:r>
              <a:rPr lang="en-GB" b="0" i="0" dirty="0" err="1">
                <a:solidFill>
                  <a:srgbClr val="272626"/>
                </a:solidFill>
                <a:effectLst/>
                <a:latin typeface="Arial" panose="020B0604020202020204" pitchFamily="34" charset="0"/>
              </a:rPr>
              <a:t>struckness</a:t>
            </a:r>
            <a:r>
              <a:rPr lang="en-GB" b="0" i="0" dirty="0">
                <a:solidFill>
                  <a:srgbClr val="272626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272626"/>
                </a:solidFill>
                <a:effectLst/>
                <a:latin typeface="Arial" panose="020B0604020202020204" pitchFamily="34" charset="0"/>
                <a:hlinkClick r:id="rId8"/>
              </a:rPr>
              <a:t>ODG Tower Maintenance Award Scheme</a:t>
            </a:r>
            <a:endParaRPr lang="en-GB" b="0" i="0" dirty="0">
              <a:solidFill>
                <a:srgbClr val="272626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GB" b="0" i="0" dirty="0">
                <a:solidFill>
                  <a:srgbClr val="272626"/>
                </a:solidFill>
                <a:effectLst/>
                <a:latin typeface="Arial" panose="020B0604020202020204" pitchFamily="34" charset="0"/>
                <a:hlinkClick r:id="rId9"/>
              </a:rPr>
              <a:t>TMA Reports</a:t>
            </a:r>
            <a:endParaRPr lang="en-GB" b="0" i="0" dirty="0">
              <a:solidFill>
                <a:srgbClr val="272626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272626"/>
                </a:solidFill>
                <a:effectLst/>
                <a:latin typeface="Arial" panose="020B0604020202020204" pitchFamily="34" charset="0"/>
                <a:hlinkClick r:id="rId10"/>
              </a:rPr>
              <a:t>Redundant bells</a:t>
            </a:r>
            <a:r>
              <a:rPr lang="en-GB" b="0" i="0" dirty="0">
                <a:solidFill>
                  <a:srgbClr val="272626"/>
                </a:solidFill>
                <a:effectLst/>
                <a:latin typeface="Arial" panose="020B0604020202020204" pitchFamily="34" charset="0"/>
              </a:rPr>
              <a:t> – information about exchanging between ODG, CCCBR and others</a:t>
            </a:r>
          </a:p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272626"/>
                </a:solidFill>
                <a:effectLst/>
                <a:latin typeface="Arial" panose="020B0604020202020204" pitchFamily="34" charset="0"/>
                <a:hlinkClick r:id="rId11"/>
              </a:rPr>
              <a:t>Restoration and Rehanging</a:t>
            </a:r>
            <a:r>
              <a:rPr lang="en-GB" b="0" i="0" dirty="0">
                <a:solidFill>
                  <a:srgbClr val="272626"/>
                </a:solidFill>
                <a:effectLst/>
                <a:latin typeface="Arial" panose="020B0604020202020204" pitchFamily="34" charset="0"/>
              </a:rPr>
              <a:t> – including maintenance, minor improvements, finding volunteer helpers</a:t>
            </a:r>
          </a:p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272626"/>
                </a:solidFill>
                <a:effectLst/>
                <a:latin typeface="Arial" panose="020B0604020202020204" pitchFamily="34" charset="0"/>
                <a:hlinkClick r:id="rId12"/>
              </a:rPr>
              <a:t>Rope Splicing</a:t>
            </a:r>
            <a:r>
              <a:rPr lang="en-GB" b="0" i="0" dirty="0">
                <a:solidFill>
                  <a:srgbClr val="272626"/>
                </a:solidFill>
                <a:effectLst/>
                <a:latin typeface="Arial" panose="020B0604020202020204" pitchFamily="34" charset="0"/>
              </a:rPr>
              <a:t> – books, videos and pictures of rope splicing and maintenance</a:t>
            </a:r>
          </a:p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272626"/>
                </a:solidFill>
                <a:effectLst/>
                <a:latin typeface="Arial" panose="020B0604020202020204" pitchFamily="34" charset="0"/>
                <a:hlinkClick r:id="rId13"/>
              </a:rPr>
              <a:t>Towers and Belfries – Records (Team Members)</a:t>
            </a:r>
            <a:endParaRPr lang="en-GB" b="0" i="0" dirty="0">
              <a:solidFill>
                <a:srgbClr val="272626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272626"/>
                </a:solidFill>
                <a:effectLst/>
                <a:latin typeface="Arial" panose="020B0604020202020204" pitchFamily="34" charset="0"/>
                <a:hlinkClick r:id="rId14"/>
              </a:rPr>
              <a:t>Towers and Belfries Sub-Committee Terms of Reference</a:t>
            </a:r>
            <a:endParaRPr lang="en-GB" b="0" i="0" dirty="0">
              <a:solidFill>
                <a:srgbClr val="272626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272626"/>
                </a:solidFill>
                <a:effectLst/>
                <a:latin typeface="Arial" panose="020B0604020202020204" pitchFamily="34" charset="0"/>
                <a:hlinkClick r:id="rId15"/>
              </a:rPr>
              <a:t>Towers and Belfries team</a:t>
            </a:r>
            <a:endParaRPr lang="en-GB" b="0" i="0" dirty="0">
              <a:solidFill>
                <a:srgbClr val="272626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GB" b="0" i="0" dirty="0">
                <a:solidFill>
                  <a:srgbClr val="272626"/>
                </a:solidFill>
                <a:effectLst/>
                <a:latin typeface="Arial" panose="020B0604020202020204" pitchFamily="34" charset="0"/>
              </a:rPr>
              <a:t>To contact the sub-committee, please email the </a:t>
            </a:r>
            <a:r>
              <a:rPr lang="en-GB" b="0" i="0" dirty="0">
                <a:solidFill>
                  <a:srgbClr val="272626"/>
                </a:solidFill>
                <a:effectLst/>
                <a:latin typeface="Arial" panose="020B0604020202020204" pitchFamily="34" charset="0"/>
                <a:hlinkClick r:id="rId16"/>
              </a:rPr>
              <a:t>Chairman</a:t>
            </a:r>
            <a:r>
              <a:rPr lang="en-GB" b="0" i="0" dirty="0">
                <a:solidFill>
                  <a:srgbClr val="272626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GB" b="0" i="0" dirty="0">
                <a:solidFill>
                  <a:srgbClr val="272626"/>
                </a:solidFill>
                <a:effectLst/>
                <a:latin typeface="Arial" panose="020B0604020202020204" pitchFamily="34" charset="0"/>
                <a:hlinkClick r:id="rId17"/>
              </a:rPr>
              <a:t>Secretary</a:t>
            </a:r>
            <a:r>
              <a:rPr lang="en-GB" b="0" i="0" dirty="0">
                <a:solidFill>
                  <a:srgbClr val="272626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8355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704088"/>
            <a:ext cx="7499176" cy="85270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dirty="0" err="1"/>
              <a:t>Programme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556792"/>
            <a:ext cx="7931224" cy="6093976"/>
          </a:xfrm>
        </p:spPr>
        <p:txBody>
          <a:bodyPr wrap="square" rtlCol="0">
            <a:spAutoFit/>
          </a:bodyPr>
          <a:lstStyle/>
          <a:p>
            <a:pPr lvl="0"/>
            <a:r>
              <a:rPr lang="en-GB" sz="2000" dirty="0"/>
              <a:t>10.00 Tea and coffee available, pay for course</a:t>
            </a:r>
          </a:p>
          <a:p>
            <a:pPr lvl="0"/>
            <a:r>
              <a:rPr lang="en-GB" sz="2000" dirty="0"/>
              <a:t>10.15 Introductions and process for the day</a:t>
            </a:r>
          </a:p>
          <a:p>
            <a:pPr lvl="0"/>
            <a:r>
              <a:rPr lang="en-GB" sz="2000" dirty="0"/>
              <a:t>10.25 Tower safety (Philip Dobson)</a:t>
            </a:r>
          </a:p>
          <a:p>
            <a:pPr lvl="0"/>
            <a:r>
              <a:rPr lang="en-GB" sz="2000" dirty="0"/>
              <a:t>10.35 Generic ropes talk (Richard Roberts)</a:t>
            </a:r>
          </a:p>
          <a:p>
            <a:pPr lvl="0"/>
            <a:r>
              <a:rPr lang="en-GB" sz="2000" dirty="0"/>
              <a:t>10.45 Causes of rope wear – Garter hole to tail (Tony Crabtree), </a:t>
            </a:r>
          </a:p>
          <a:p>
            <a:pPr lvl="0"/>
            <a:r>
              <a:rPr lang="en-GB" sz="2000" dirty="0"/>
              <a:t>11.00 Short splicing demonstration (Richard Roberts)</a:t>
            </a:r>
          </a:p>
          <a:p>
            <a:pPr lvl="0"/>
            <a:r>
              <a:rPr lang="en-GB" sz="2000" dirty="0"/>
              <a:t>11.15 Short splicing by students</a:t>
            </a:r>
          </a:p>
          <a:p>
            <a:pPr lvl="0"/>
            <a:r>
              <a:rPr lang="en-GB" sz="2000" dirty="0"/>
              <a:t>12.45 Lunch (picnic lunch)</a:t>
            </a:r>
          </a:p>
          <a:p>
            <a:pPr lvl="0"/>
            <a:r>
              <a:rPr lang="en-GB" sz="2000" dirty="0"/>
              <a:t>12.45 View bell wheel and other artefacts over lunch</a:t>
            </a:r>
          </a:p>
          <a:p>
            <a:pPr lvl="0"/>
            <a:r>
              <a:rPr lang="en-GB" sz="2000" dirty="0"/>
              <a:t>13.15 Long splicing demonstration (Philip Dobson)</a:t>
            </a:r>
          </a:p>
          <a:p>
            <a:pPr lvl="0"/>
            <a:r>
              <a:rPr lang="en-GB" sz="2000" dirty="0"/>
              <a:t>13.30 Long splicing by students and activities to suit.</a:t>
            </a:r>
          </a:p>
          <a:p>
            <a:r>
              <a:rPr lang="en-GB" sz="2000" dirty="0"/>
              <a:t>14.30 Final Q&amp;A session.</a:t>
            </a:r>
          </a:p>
          <a:p>
            <a:r>
              <a:rPr lang="en-GB" sz="2000" dirty="0"/>
              <a:t>14.45 Tidy, pack and close</a:t>
            </a:r>
            <a:endParaRPr lang="en-US" sz="2000" dirty="0"/>
          </a:p>
          <a:p>
            <a:pPr>
              <a:spcBef>
                <a:spcPts val="600"/>
              </a:spcBef>
              <a:buFont typeface="Wingdings" pitchFamily="2" charset="2"/>
              <a:buChar char="Ø"/>
              <a:defRPr/>
            </a:pPr>
            <a:endParaRPr lang="en-US" dirty="0"/>
          </a:p>
          <a:p>
            <a:pPr>
              <a:spcBef>
                <a:spcPts val="600"/>
              </a:spcBef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650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44FA7-03DA-42A0-A8C3-0C3A11C10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Process For The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A6E56-713F-41D9-891E-507C9ABEA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10498"/>
            <a:ext cx="8363272" cy="5086854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Have pen &amp; paper handy</a:t>
            </a:r>
          </a:p>
          <a:p>
            <a:r>
              <a:rPr lang="en-GB" dirty="0"/>
              <a:t>Ask questions – but also…</a:t>
            </a:r>
          </a:p>
          <a:p>
            <a:r>
              <a:rPr lang="en-GB" dirty="0"/>
              <a:t>Note things you might want to follow up</a:t>
            </a:r>
          </a:p>
          <a:p>
            <a:r>
              <a:rPr lang="en-GB" dirty="0"/>
              <a:t>Save long discussions for later –there is plenty of time after the presentations</a:t>
            </a:r>
          </a:p>
          <a:p>
            <a:r>
              <a:rPr lang="en-GB" dirty="0"/>
              <a:t>Small groups or 1:1 as appropriate</a:t>
            </a:r>
          </a:p>
          <a:p>
            <a:r>
              <a:rPr lang="en-GB" dirty="0"/>
              <a:t>There will be things you have never thought about until today!</a:t>
            </a:r>
          </a:p>
          <a:p>
            <a:r>
              <a:rPr lang="en-GB" dirty="0"/>
              <a:t>We can arrange follow-up after the course</a:t>
            </a:r>
          </a:p>
          <a:p>
            <a:r>
              <a:rPr lang="en-GB" dirty="0"/>
              <a:t>Consider buying one of the books on sale today</a:t>
            </a:r>
          </a:p>
          <a:p>
            <a:r>
              <a:rPr lang="en-GB" dirty="0"/>
              <a:t>Splicing fids on sale</a:t>
            </a:r>
          </a:p>
          <a:p>
            <a:r>
              <a:rPr lang="en-GB" dirty="0"/>
              <a:t>Think about joining the general belfry course or hands-on belfry course</a:t>
            </a:r>
          </a:p>
          <a:p>
            <a:r>
              <a:rPr lang="en-GB" dirty="0">
                <a:hlinkClick r:id="rId2"/>
              </a:rPr>
              <a:t>Towers and Belfries Sub-Committee - Oxford Diocesan Guild of Church Bell Ringers (odg.org.uk)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5324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9990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GB" sz="2800" b="1" dirty="0"/>
              <a:t>What is Health and Safety?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259632" y="1811772"/>
            <a:ext cx="6192837" cy="1223963"/>
          </a:xfrm>
        </p:spPr>
        <p:txBody>
          <a:bodyPr/>
          <a:lstStyle/>
          <a:p>
            <a:pPr algn="ctr"/>
            <a:r>
              <a:rPr lang="en-GB" altLang="en-US" sz="2400" dirty="0">
                <a:solidFill>
                  <a:srgbClr val="FF0000"/>
                </a:solidFill>
              </a:rPr>
              <a:t>Health and Safety is about protecting ourselves and others from injury or illness</a:t>
            </a:r>
          </a:p>
          <a:p>
            <a:endParaRPr lang="en-GB" altLang="en-US" sz="1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99592" y="5084763"/>
            <a:ext cx="75608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altLang="en-US" sz="2400" dirty="0"/>
              <a:t>It’s not about preventing you from doing what you want to do or have traditionally done.</a:t>
            </a:r>
          </a:p>
        </p:txBody>
      </p:sp>
      <p:pic>
        <p:nvPicPr>
          <p:cNvPr id="2051" name="Picture 3" descr="C:\Users\Jennie\AppData\Local\Microsoft\Windows\Temporary Internet Files\Content.IE5\0LR0A2NK\cartoon_ambulance[1]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9206" y="2671763"/>
            <a:ext cx="2833687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688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GB" sz="2800" b="1" dirty="0"/>
              <a:t>Golden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47664"/>
            <a:ext cx="7272039" cy="4320902"/>
          </a:xfrm>
        </p:spPr>
        <p:txBody>
          <a:bodyPr rtlCol="0">
            <a:noAutofit/>
          </a:bodyPr>
          <a:lstStyle/>
          <a:p>
            <a:pPr marL="180975" indent="-180975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/>
            </a:pPr>
            <a:r>
              <a:rPr lang="en-GB" sz="2400" dirty="0"/>
              <a:t>Never work in the tower alone</a:t>
            </a:r>
          </a:p>
          <a:p>
            <a:pPr marL="180975" indent="-180975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/>
            </a:pPr>
            <a:r>
              <a:rPr lang="en-GB" sz="2400" dirty="0"/>
              <a:t>Ensure someone knows where you are and when you are expected to finish</a:t>
            </a:r>
          </a:p>
          <a:p>
            <a:pPr marL="180975" indent="-180975">
              <a:spcBef>
                <a:spcPts val="800"/>
              </a:spcBef>
              <a:defRPr/>
            </a:pPr>
            <a:r>
              <a:rPr lang="en-GB" sz="2400" dirty="0"/>
              <a:t>Use protective equipment  especially if there are bird droppings in the tower</a:t>
            </a:r>
          </a:p>
          <a:p>
            <a:pPr marL="180975" indent="-180975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/>
            </a:pPr>
            <a:r>
              <a:rPr lang="en-GB" sz="2400" dirty="0"/>
              <a:t>Never work on bells that are up</a:t>
            </a:r>
          </a:p>
          <a:p>
            <a:pPr marL="180975" indent="-180975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/>
            </a:pPr>
            <a:r>
              <a:rPr lang="en-GB" sz="2400" dirty="0"/>
              <a:t>Pull off any clock hammers!</a:t>
            </a:r>
          </a:p>
          <a:p>
            <a:pPr marL="180975" indent="-180975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/>
            </a:pPr>
            <a:r>
              <a:rPr lang="en-GB" sz="2400" dirty="0"/>
              <a:t>Put out warning signs if people are working upstairs</a:t>
            </a:r>
          </a:p>
          <a:p>
            <a:pPr marL="180975" indent="-180975">
              <a:spcBef>
                <a:spcPts val="800"/>
              </a:spcBef>
              <a:defRPr/>
            </a:pPr>
            <a:r>
              <a:rPr lang="en-GB" sz="2400" dirty="0"/>
              <a:t>Consult professional Bellhangers if in doubt</a:t>
            </a:r>
          </a:p>
          <a:p>
            <a:pPr marL="180975" indent="-180975">
              <a:spcBef>
                <a:spcPts val="800"/>
              </a:spcBef>
              <a:defRPr/>
            </a:pPr>
            <a:r>
              <a:rPr lang="en-GB" sz="2400" dirty="0"/>
              <a:t>Log maintenance sessions in a tower log book</a:t>
            </a:r>
          </a:p>
          <a:p>
            <a:pPr marL="180975" indent="-180975">
              <a:lnSpc>
                <a:spcPct val="100000"/>
              </a:lnSpc>
              <a:spcBef>
                <a:spcPts val="800"/>
              </a:spcBef>
              <a:buFont typeface="Arial" pitchFamily="34" charset="0"/>
              <a:buChar char="•"/>
              <a:defRPr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52268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704088"/>
            <a:ext cx="7499176" cy="46637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2800" b="1" dirty="0"/>
              <a:t>Risks in the belfry</a:t>
            </a:r>
          </a:p>
        </p:txBody>
      </p: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5364163" y="3429000"/>
            <a:ext cx="2447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/>
              <a:t>Access</a:t>
            </a: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2627313" y="3141663"/>
            <a:ext cx="25923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/>
              <a:t>Working at height</a:t>
            </a:r>
          </a:p>
        </p:txBody>
      </p:sp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5076056" y="4149080"/>
            <a:ext cx="2447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dirty="0"/>
              <a:t>Heavy items</a:t>
            </a:r>
          </a:p>
        </p:txBody>
      </p:sp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611560" y="3645024"/>
            <a:ext cx="25923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dirty="0"/>
              <a:t>Unauthorised visitors</a:t>
            </a:r>
          </a:p>
        </p:txBody>
      </p:sp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5364163" y="1773238"/>
            <a:ext cx="2016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/>
              <a:t>Experience</a:t>
            </a:r>
          </a:p>
        </p:txBody>
      </p:sp>
      <p:sp>
        <p:nvSpPr>
          <p:cNvPr id="18440" name="TextBox 9"/>
          <p:cNvSpPr txBox="1">
            <a:spLocks noChangeArrowheads="1"/>
          </p:cNvSpPr>
          <p:nvPr/>
        </p:nvSpPr>
        <p:spPr bwMode="auto">
          <a:xfrm>
            <a:off x="6227763" y="2349500"/>
            <a:ext cx="1873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/>
              <a:t>Ability</a:t>
            </a:r>
          </a:p>
        </p:txBody>
      </p:sp>
      <p:sp>
        <p:nvSpPr>
          <p:cNvPr id="18441" name="TextBox 10"/>
          <p:cNvSpPr txBox="1">
            <a:spLocks noChangeArrowheads="1"/>
          </p:cNvSpPr>
          <p:nvPr/>
        </p:nvSpPr>
        <p:spPr bwMode="auto">
          <a:xfrm>
            <a:off x="3923928" y="4293096"/>
            <a:ext cx="2016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dirty="0"/>
              <a:t>Clothing</a:t>
            </a:r>
          </a:p>
        </p:txBody>
      </p:sp>
      <p:sp>
        <p:nvSpPr>
          <p:cNvPr id="18442" name="TextBox 11"/>
          <p:cNvSpPr txBox="1">
            <a:spLocks noChangeArrowheads="1"/>
          </p:cNvSpPr>
          <p:nvPr/>
        </p:nvSpPr>
        <p:spPr bwMode="auto">
          <a:xfrm>
            <a:off x="3203575" y="3716338"/>
            <a:ext cx="2447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/>
              <a:t>Jewellery</a:t>
            </a:r>
          </a:p>
        </p:txBody>
      </p:sp>
      <p:sp>
        <p:nvSpPr>
          <p:cNvPr id="18443" name="TextBox 12"/>
          <p:cNvSpPr txBox="1">
            <a:spLocks noChangeArrowheads="1"/>
          </p:cNvSpPr>
          <p:nvPr/>
        </p:nvSpPr>
        <p:spPr bwMode="auto">
          <a:xfrm>
            <a:off x="6011863" y="4508500"/>
            <a:ext cx="2089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/>
              <a:t>Noise</a:t>
            </a:r>
          </a:p>
        </p:txBody>
      </p:sp>
      <p:sp>
        <p:nvSpPr>
          <p:cNvPr id="18444" name="TextBox 13"/>
          <p:cNvSpPr txBox="1">
            <a:spLocks noChangeArrowheads="1"/>
          </p:cNvSpPr>
          <p:nvPr/>
        </p:nvSpPr>
        <p:spPr bwMode="auto">
          <a:xfrm>
            <a:off x="539552" y="2996952"/>
            <a:ext cx="1655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dirty="0"/>
              <a:t>Fitness</a:t>
            </a:r>
          </a:p>
        </p:txBody>
      </p:sp>
      <p:sp>
        <p:nvSpPr>
          <p:cNvPr id="18445" name="TextBox 14"/>
          <p:cNvSpPr txBox="1">
            <a:spLocks noChangeArrowheads="1"/>
          </p:cNvSpPr>
          <p:nvPr/>
        </p:nvSpPr>
        <p:spPr bwMode="auto">
          <a:xfrm>
            <a:off x="5076825" y="2781300"/>
            <a:ext cx="1727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/>
              <a:t>Power Failure</a:t>
            </a:r>
          </a:p>
        </p:txBody>
      </p:sp>
      <p:sp>
        <p:nvSpPr>
          <p:cNvPr id="18446" name="TextBox 15"/>
          <p:cNvSpPr txBox="1">
            <a:spLocks noChangeArrowheads="1"/>
          </p:cNvSpPr>
          <p:nvPr/>
        </p:nvSpPr>
        <p:spPr bwMode="auto">
          <a:xfrm>
            <a:off x="4427984" y="2348880"/>
            <a:ext cx="1584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dirty="0"/>
              <a:t>Lighting</a:t>
            </a:r>
          </a:p>
        </p:txBody>
      </p:sp>
      <p:sp>
        <p:nvSpPr>
          <p:cNvPr id="18447" name="TextBox 16"/>
          <p:cNvSpPr txBox="1">
            <a:spLocks noChangeArrowheads="1"/>
          </p:cNvSpPr>
          <p:nvPr/>
        </p:nvSpPr>
        <p:spPr bwMode="auto">
          <a:xfrm>
            <a:off x="1763713" y="1125538"/>
            <a:ext cx="2879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/>
              <a:t>Slips and Trips</a:t>
            </a:r>
          </a:p>
        </p:txBody>
      </p:sp>
      <p:sp>
        <p:nvSpPr>
          <p:cNvPr id="18448" name="TextBox 17"/>
          <p:cNvSpPr txBox="1">
            <a:spLocks noChangeArrowheads="1"/>
          </p:cNvSpPr>
          <p:nvPr/>
        </p:nvSpPr>
        <p:spPr bwMode="auto">
          <a:xfrm>
            <a:off x="1763713" y="2636838"/>
            <a:ext cx="2952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/>
              <a:t>Bells in unsafe position</a:t>
            </a:r>
          </a:p>
        </p:txBody>
      </p:sp>
      <p:sp>
        <p:nvSpPr>
          <p:cNvPr id="18449" name="TextBox 18"/>
          <p:cNvSpPr txBox="1">
            <a:spLocks noChangeArrowheads="1"/>
          </p:cNvSpPr>
          <p:nvPr/>
        </p:nvSpPr>
        <p:spPr bwMode="auto">
          <a:xfrm>
            <a:off x="4716016" y="1340768"/>
            <a:ext cx="28082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dirty="0"/>
              <a:t>Lone Working</a:t>
            </a:r>
          </a:p>
        </p:txBody>
      </p:sp>
      <p:sp>
        <p:nvSpPr>
          <p:cNvPr id="18450" name="TextBox 19"/>
          <p:cNvSpPr txBox="1">
            <a:spLocks noChangeArrowheads="1"/>
          </p:cNvSpPr>
          <p:nvPr/>
        </p:nvSpPr>
        <p:spPr bwMode="auto">
          <a:xfrm>
            <a:off x="2195513" y="1844675"/>
            <a:ext cx="2520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/>
              <a:t>Falling</a:t>
            </a:r>
          </a:p>
        </p:txBody>
      </p:sp>
      <p:sp>
        <p:nvSpPr>
          <p:cNvPr id="18451" name="TextBox 20"/>
          <p:cNvSpPr txBox="1">
            <a:spLocks noChangeArrowheads="1"/>
          </p:cNvSpPr>
          <p:nvPr/>
        </p:nvSpPr>
        <p:spPr bwMode="auto">
          <a:xfrm>
            <a:off x="6804248" y="1268760"/>
            <a:ext cx="1223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dirty="0"/>
              <a:t>Fire</a:t>
            </a:r>
          </a:p>
        </p:txBody>
      </p:sp>
      <p:pic>
        <p:nvPicPr>
          <p:cNvPr id="18452" name="Picture 2" descr="C:\Users\Jennie\AppData\Local\Microsoft\Windows\Temporary Internet Files\Content.IE5\ADKQSTQ1\238254[1]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196752"/>
            <a:ext cx="1214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3" name="Picture 3" descr="C:\Users\Jennie\AppData\Local\Microsoft\Windows\Temporary Internet Files\Content.IE5\3B9B2P8M\1425663752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1340768"/>
            <a:ext cx="650875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4" name="Picture 4" descr="C:\Users\Jennie\AppData\Local\Microsoft\Windows\Temporary Internet Files\Content.IE5\7I23J54Z\superhero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2132856"/>
            <a:ext cx="91440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5" name="Picture 5" descr="C:\Users\Jennie\AppData\Local\Microsoft\Windows\Temporary Internet Files\Content.IE5\7I23J54Z\falling[1]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412776"/>
            <a:ext cx="12398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6" name="Picture 6" descr="C:\Users\Jennie\AppData\Local\Microsoft\Windows\Temporary Internet Files\Content.IE5\3B9B2P8M\PersonFallingOffLadder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4653136"/>
            <a:ext cx="925512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7" name="Picture 7" descr="C:\Users\Jennie\AppData\Local\Microsoft\Windows\Temporary Internet Files\Content.IE5\7I23J54Z\in_the_dark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3140968"/>
            <a:ext cx="1090612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8" name="Picture 9" descr="C:\Users\Jennie\AppData\Local\Microsoft\Windows\Temporary Internet Files\Content.IE5\0LR0A2NK\thehole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5013325"/>
            <a:ext cx="149225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9" name="Picture 12" descr="C:\Users\Jennie\AppData\Local\Microsoft\Windows\Temporary Internet Files\Content.IE5\ADKQSTQ1\127732076[1].jpg"/>
          <p:cNvPicPr>
            <a:picLocks noChangeAspect="1" noChangeArrowheads="1"/>
          </p:cNvPicPr>
          <p:nvPr/>
        </p:nvPicPr>
        <p:blipFill>
          <a:blip r:embed="rId9" cstate="print"/>
          <a:srcRect r="8481"/>
          <a:stretch>
            <a:fillRect/>
          </a:stretch>
        </p:blipFill>
        <p:spPr bwMode="auto">
          <a:xfrm>
            <a:off x="827584" y="4149080"/>
            <a:ext cx="1259632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60" name="Picture 13" descr="C:\Users\Jennie\AppData\Local\Microsoft\Windows\Temporary Internet Files\Content.IE5\7I23J54Z\PngMedium-Ring-with-Diamond-12195[1]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5976" y="3212976"/>
            <a:ext cx="97313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61" name="Picture 14" descr="C:\Users\Jennie\AppData\Local\Microsoft\Windows\Temporary Internet Files\Content.IE5\3B9B2P8M\man-lifting-heavy-box[1]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83968" y="4725144"/>
            <a:ext cx="1319212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62" name="Picture 15" descr="C:\Users\Jennie\AppData\Local\Microsoft\Windows\Temporary Internet Files\Content.IE5\7I23J54Z\shoes[1]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67744" y="4509120"/>
            <a:ext cx="1671638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1832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Different Types of Ropes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000" dirty="0"/>
              <a:t>Boating ropes, climbing ropes etc all have different requirements</a:t>
            </a:r>
          </a:p>
          <a:p>
            <a:pPr lvl="1"/>
            <a:r>
              <a:rPr lang="en-GB" sz="2000" dirty="0"/>
              <a:t>What do we require of a bell rope?</a:t>
            </a:r>
          </a:p>
          <a:p>
            <a:r>
              <a:rPr lang="en-GB" sz="2000" dirty="0"/>
              <a:t>“Pre-stretched” polyester </a:t>
            </a:r>
          </a:p>
          <a:p>
            <a:pPr lvl="1"/>
            <a:r>
              <a:rPr lang="en-GB" sz="2000" dirty="0"/>
              <a:t>used for top ends (only slightly more expensive than hemp).</a:t>
            </a:r>
          </a:p>
          <a:p>
            <a:pPr lvl="1"/>
            <a:r>
              <a:rPr lang="en-GB" sz="2000" dirty="0"/>
              <a:t>Vermin and rot resistant </a:t>
            </a:r>
          </a:p>
          <a:p>
            <a:pPr lvl="1"/>
            <a:r>
              <a:rPr lang="en-GB" sz="2000" dirty="0"/>
              <a:t>Don’t go up or down in wet/dry weather</a:t>
            </a:r>
          </a:p>
          <a:p>
            <a:pPr lvl="1"/>
            <a:r>
              <a:rPr lang="en-GB" sz="2000" dirty="0"/>
              <a:t>SHOULD be non-stretch but… If the bell rope maker inadvertently sourced poor rope, it will always stretch and make the bell “hard work”</a:t>
            </a:r>
          </a:p>
          <a:p>
            <a:r>
              <a:rPr lang="en-GB" sz="2000" dirty="0"/>
              <a:t>Hemp used for tail ends, sallies and less frequently nowadays: top ends. </a:t>
            </a:r>
          </a:p>
          <a:p>
            <a:pPr lvl="1"/>
            <a:r>
              <a:rPr lang="en-GB" sz="2000" dirty="0"/>
              <a:t>Kind to the hands</a:t>
            </a:r>
          </a:p>
          <a:p>
            <a:r>
              <a:rPr lang="en-GB" sz="2000" dirty="0"/>
              <a:t>All ropes MUST be stretched before use.</a:t>
            </a:r>
          </a:p>
          <a:p>
            <a:pPr lvl="1"/>
            <a:r>
              <a:rPr lang="en-GB" sz="2000" dirty="0"/>
              <a:t>The tail &amp; sally must be stretched even if the top is “pre-stretched” </a:t>
            </a:r>
          </a:p>
          <a:p>
            <a:pPr lvl="1"/>
            <a:r>
              <a:rPr lang="en-GB" sz="2000" dirty="0"/>
              <a:t>Tie a heavy weight on the tail!</a:t>
            </a:r>
          </a:p>
          <a:p>
            <a:pPr lvl="1"/>
            <a:r>
              <a:rPr lang="en-GB" sz="2000" dirty="0"/>
              <a:t>If, after stretching, the rope is still too stretchy, consider getting back to your supplier for advice.</a:t>
            </a:r>
          </a:p>
          <a:p>
            <a:pPr lvl="1"/>
            <a:endParaRPr lang="en-GB" sz="20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0002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75F74-D8F2-E3DD-EF08-9DC775569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80" y="488064"/>
            <a:ext cx="8229600" cy="56467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/>
              <a:t>Stretching a Rope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2A5E3B-2055-D3B1-4976-27E8FE61B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5816" y="1052736"/>
            <a:ext cx="2880320" cy="384042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C0BD5B-F9A8-C695-680A-E19F83E06F2F}"/>
              </a:ext>
            </a:extLst>
          </p:cNvPr>
          <p:cNvSpPr txBox="1"/>
          <p:nvPr/>
        </p:nvSpPr>
        <p:spPr>
          <a:xfrm>
            <a:off x="710038" y="4835535"/>
            <a:ext cx="79568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Remember: most ropes stretch so bell ropes are specially made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After installing, they need the last bits of stretch removing.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Ropes don’t lose their stretch simply with ringing!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N.B. a terylene top may have stretch in which case it should be replaced as it will never lose its stretch</a:t>
            </a:r>
          </a:p>
        </p:txBody>
      </p:sp>
    </p:spTree>
    <p:extLst>
      <p:ext uri="{BB962C8B-B14F-4D97-AF65-F5344CB8AC3E}">
        <p14:creationId xmlns:p14="http://schemas.microsoft.com/office/powerpoint/2010/main" val="1234279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057" y="723015"/>
            <a:ext cx="6923112" cy="780696"/>
          </a:xfrm>
        </p:spPr>
        <p:txBody>
          <a:bodyPr/>
          <a:lstStyle/>
          <a:p>
            <a:pPr algn="ctr">
              <a:defRPr/>
            </a:pPr>
            <a:r>
              <a:rPr lang="en-US" sz="4800" b="1" dirty="0"/>
              <a:t>Ropes</a:t>
            </a:r>
          </a:p>
        </p:txBody>
      </p:sp>
      <p:pic>
        <p:nvPicPr>
          <p:cNvPr id="28673" name="Picture 1" descr="C:\Users\Jennie\AppData\Local\Microsoft\Windows\Temporary Internet Files\Content.IE5\ADKQSTQ1\4551989524_fce01b0c99_z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39999" y="1815095"/>
            <a:ext cx="2184410" cy="2912070"/>
          </a:xfrm>
        </p:spPr>
      </p:pic>
      <p:sp>
        <p:nvSpPr>
          <p:cNvPr id="6" name="TextBox 5"/>
          <p:cNvSpPr txBox="1"/>
          <p:nvPr/>
        </p:nvSpPr>
        <p:spPr>
          <a:xfrm>
            <a:off x="1043608" y="2275075"/>
            <a:ext cx="3240087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600" b="1" dirty="0">
                <a:cs typeface="+mn-cs"/>
              </a:rPr>
              <a:t>Garter</a:t>
            </a:r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GB" sz="3600" b="1" dirty="0">
                <a:cs typeface="+mn-cs"/>
              </a:rPr>
              <a:t>Hole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72224" y="1847088"/>
            <a:ext cx="20161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600" b="1" dirty="0">
                <a:cs typeface="+mn-cs"/>
              </a:rPr>
              <a:t>Sally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7040" y="3764751"/>
            <a:ext cx="2663825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600" b="1" dirty="0">
                <a:cs typeface="+mn-cs"/>
              </a:rPr>
              <a:t>Tail</a:t>
            </a:r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GB" sz="3600" b="1" dirty="0">
                <a:cs typeface="+mn-cs"/>
              </a:rPr>
              <a:t>end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01606" y="2906218"/>
            <a:ext cx="18256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600" b="1" dirty="0">
                <a:cs typeface="+mn-cs"/>
              </a:rPr>
              <a:t>Bosses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28184" y="3872837"/>
            <a:ext cx="2016125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600" b="1" dirty="0">
                <a:cs typeface="+mn-cs"/>
              </a:rPr>
              <a:t>Splices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BDA678-3C00-6064-8AC4-7FAE237967EE}"/>
              </a:ext>
            </a:extLst>
          </p:cNvPr>
          <p:cNvSpPr txBox="1"/>
          <p:nvPr/>
        </p:nvSpPr>
        <p:spPr>
          <a:xfrm>
            <a:off x="827584" y="5174483"/>
            <a:ext cx="66247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All ropes can break and most breaks can be spliced. However, WHY did the rope break and can the cause of wear be reduced or eliminated?</a:t>
            </a:r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99200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3027</TotalTime>
  <Words>1405</Words>
  <Application>Microsoft Office PowerPoint</Application>
  <PresentationFormat>On-screen Show (4:3)</PresentationFormat>
  <Paragraphs>193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Wingdings</vt:lpstr>
      <vt:lpstr>Wingdings 2</vt:lpstr>
      <vt:lpstr>Flow</vt:lpstr>
      <vt:lpstr>Bell Rope Maintenance and Management Workshop</vt:lpstr>
      <vt:lpstr>Programme</vt:lpstr>
      <vt:lpstr>Process For The Day</vt:lpstr>
      <vt:lpstr>What is Health and Safety?</vt:lpstr>
      <vt:lpstr>Golden Rules</vt:lpstr>
      <vt:lpstr>Risks in the belfry</vt:lpstr>
      <vt:lpstr>   Different Types of Ropes </vt:lpstr>
      <vt:lpstr>Stretching a Rope</vt:lpstr>
      <vt:lpstr>Ropes</vt:lpstr>
      <vt:lpstr>Identifying problems</vt:lpstr>
      <vt:lpstr>Rope Wear – Garter Hole to Tail – 1 (with wheel, rope, pulleys, ceiling bosses etc)</vt:lpstr>
      <vt:lpstr>Rope Wear – Garter Hole to Tail – 2 (with wheel, rope, pulleys, ceiling bosses etc)</vt:lpstr>
      <vt:lpstr>Rope Management</vt:lpstr>
      <vt:lpstr>Seeking help</vt:lpstr>
      <vt:lpstr>Gaining Permission….</vt:lpstr>
      <vt:lpstr>Maintenance schedule</vt:lpstr>
      <vt:lpstr>Types of Splice</vt:lpstr>
      <vt:lpstr>Artefacts</vt:lpstr>
      <vt:lpstr>Towers &amp; Belfries Advice and Help </vt:lpstr>
    </vt:vector>
  </TitlesOfParts>
  <Company>Aston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Aston University</dc:creator>
  <cp:lastModifiedBy>Tony Crabtree</cp:lastModifiedBy>
  <cp:revision>135</cp:revision>
  <dcterms:created xsi:type="dcterms:W3CDTF">2014-12-14T10:31:00Z</dcterms:created>
  <dcterms:modified xsi:type="dcterms:W3CDTF">2024-02-10T08:45:38Z</dcterms:modified>
</cp:coreProperties>
</file>